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20"/>
  </p:notesMasterIdLst>
  <p:handoutMasterIdLst>
    <p:handoutMasterId r:id="rId21"/>
  </p:handoutMasterIdLst>
  <p:sldIdLst>
    <p:sldId id="256" r:id="rId2"/>
    <p:sldId id="931" r:id="rId3"/>
    <p:sldId id="926" r:id="rId4"/>
    <p:sldId id="935" r:id="rId5"/>
    <p:sldId id="932" r:id="rId6"/>
    <p:sldId id="934" r:id="rId7"/>
    <p:sldId id="943" r:id="rId8"/>
    <p:sldId id="945" r:id="rId9"/>
    <p:sldId id="944" r:id="rId10"/>
    <p:sldId id="938" r:id="rId11"/>
    <p:sldId id="939" r:id="rId12"/>
    <p:sldId id="937" r:id="rId13"/>
    <p:sldId id="882" r:id="rId14"/>
    <p:sldId id="900" r:id="rId15"/>
    <p:sldId id="941" r:id="rId16"/>
    <p:sldId id="933" r:id="rId17"/>
    <p:sldId id="930" r:id="rId18"/>
    <p:sldId id="940" r:id="rId19"/>
  </p:sldIdLst>
  <p:sldSz cx="9144000" cy="6858000" type="screen4x3"/>
  <p:notesSz cx="6881813" cy="9296400"/>
  <p:embeddedFontLst>
    <p:embeddedFont>
      <p:font typeface="Humnst777 BT" pitchFamily="34" charset="0"/>
      <p:regular r:id="rId22"/>
      <p:bold r:id="rId23"/>
      <p:italic r:id="rId24"/>
      <p:boldItalic r:id="rId25"/>
    </p:embeddedFont>
    <p:embeddedFont>
      <p:font typeface="Monotype Sorts" pitchFamily="2" charset="2"/>
      <p:regular r:id="rId26"/>
    </p:embeddedFont>
    <p:embeddedFont>
      <p:font typeface="Wingdings 2" pitchFamily="18" charset="2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FF00"/>
    <a:srgbClr val="FFFF00"/>
    <a:srgbClr val="FF9900"/>
    <a:srgbClr val="FF3399"/>
    <a:srgbClr val="CC0000"/>
    <a:srgbClr val="FF0000"/>
    <a:srgbClr val="CC3300"/>
    <a:srgbClr val="663300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86918" autoAdjust="0"/>
  </p:normalViewPr>
  <p:slideViewPr>
    <p:cSldViewPr>
      <p:cViewPr>
        <p:scale>
          <a:sx n="70" d="100"/>
          <a:sy n="70" d="100"/>
        </p:scale>
        <p:origin x="-1016" y="-4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52" y="-96"/>
      </p:cViewPr>
      <p:guideLst>
        <p:guide orient="horz" pos="2928"/>
        <p:guide pos="216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C9C6310F-1A7E-43EB-9DD3-A44BFFB1D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641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173" y="0"/>
            <a:ext cx="2982640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91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097" y="4416108"/>
            <a:ext cx="5045620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8"/>
            <a:ext cx="2982641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173" y="8830628"/>
            <a:ext cx="2982640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92" tIns="46396" rIns="92792" bIns="46396" numCol="1" anchor="b" anchorCtr="0" compatLnSpc="1">
            <a:prstTxWarp prst="textNoShape">
              <a:avLst/>
            </a:prstTxWarp>
          </a:bodyPr>
          <a:lstStyle>
            <a:lvl1pPr algn="r" defTabSz="928590">
              <a:defRPr>
                <a:solidFill>
                  <a:srgbClr val="FFFF00"/>
                </a:solidFill>
                <a:cs typeface="+mn-cs"/>
              </a:defRPr>
            </a:lvl1pPr>
          </a:lstStyle>
          <a:p>
            <a:pPr>
              <a:defRPr/>
            </a:pPr>
            <a:fld id="{3DB26FD4-1C16-4175-A473-7E75FAC44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7642"/>
            <a:fld id="{C8760661-CD67-4530-8D70-8F0AD17C6D6C}" type="slidenum">
              <a:rPr lang="en-US" smtClean="0">
                <a:cs typeface="Arial" charset="0"/>
              </a:rPr>
              <a:pPr defTabSz="927642"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684213" y="3656013"/>
            <a:ext cx="78486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2200" b="1" kern="12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Paul VanRaden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1</a:t>
            </a:r>
            <a:r>
              <a:rPr lang="en-US" sz="2200" b="1" kern="12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Jan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 Wright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1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</a:t>
            </a:r>
            <a:r>
              <a:rPr lang="en-US" sz="2200" b="1" kern="12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Erin 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Connor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1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Mike VandeHaar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2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Rob Tempelman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2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Jim Liesman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2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Lou Armentano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3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Kent Weigel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3</a:t>
            </a:r>
            <a:r>
              <a:rPr lang="en-US" sz="2200" b="1" kern="1200" baseline="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, and Jeff O’Connell</a:t>
            </a:r>
            <a:r>
              <a:rPr lang="en-US" sz="2200" b="1" kern="1200" baseline="30000" dirty="0" smtClean="0">
                <a:solidFill>
                  <a:srgbClr val="FFFF00"/>
                </a:solidFill>
                <a:latin typeface="Humnst777 BT" pitchFamily="34" charset="0"/>
                <a:ea typeface="+mn-ea"/>
                <a:cs typeface="Arial" charset="0"/>
              </a:rPr>
              <a:t>4</a:t>
            </a:r>
            <a:endParaRPr lang="en-US" sz="2200" b="1" baseline="30000" dirty="0" smtClean="0">
              <a:solidFill>
                <a:srgbClr val="FFFF00"/>
              </a:solidFill>
              <a:latin typeface="Humnst777 BT" pitchFamily="34" charset="0"/>
              <a:cs typeface="+mn-cs"/>
            </a:endParaRPr>
          </a:p>
          <a:p>
            <a:r>
              <a:rPr lang="en-US" sz="2000" b="0" i="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1</a:t>
            </a:r>
            <a:r>
              <a:rPr lang="en-US" sz="2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Animal Genomics and Improvement Laboratory, Agricultural Research Service, USDA, Beltsville, MD, USA</a:t>
            </a:r>
          </a:p>
          <a:p>
            <a:r>
              <a:rPr lang="en-US" sz="2000" b="0" i="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</a:t>
            </a:r>
            <a:r>
              <a:rPr lang="en-US" sz="2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Michigan State University, E. Lansing, MI, USA</a:t>
            </a:r>
          </a:p>
          <a:p>
            <a:r>
              <a:rPr lang="en-US" sz="2000" b="0" i="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3</a:t>
            </a:r>
            <a:r>
              <a:rPr lang="en-US" sz="2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University of Wisconsin, Madison, WI, USA</a:t>
            </a:r>
          </a:p>
          <a:p>
            <a:r>
              <a:rPr lang="en-US" sz="2000" b="0" i="0" kern="1200" baseline="300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4</a:t>
            </a:r>
            <a:r>
              <a:rPr lang="en-US" sz="2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University of Maryland,</a:t>
            </a:r>
            <a:r>
              <a:rPr lang="en-US" sz="20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en-US" sz="20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Baltimore,</a:t>
            </a:r>
            <a:r>
              <a:rPr lang="en-US" sz="20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MD, USA</a:t>
            </a:r>
            <a:endParaRPr lang="en-US" sz="2000" b="0" i="0" kern="1200" dirty="0" smtClean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pPr>
              <a:defRPr/>
            </a:pPr>
            <a:r>
              <a:rPr lang="en-US" sz="2200" b="1" dirty="0" smtClean="0">
                <a:solidFill>
                  <a:srgbClr val="FFFF00"/>
                </a:solidFill>
                <a:latin typeface="Humnst777 BT" pitchFamily="34" charset="0"/>
                <a:cs typeface="+mn-cs"/>
              </a:rPr>
              <a:t>paul.vanraden@ars.usda.gov</a:t>
            </a:r>
            <a:endParaRPr lang="en-US" sz="2200" b="1" dirty="0">
              <a:solidFill>
                <a:srgbClr val="FFFF00"/>
              </a:solidFill>
              <a:latin typeface="Humnst777 BT" pitchFamily="34" charset="0"/>
              <a:cs typeface="+mn-cs"/>
            </a:endParaRPr>
          </a:p>
        </p:txBody>
      </p: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0" y="3198813"/>
            <a:ext cx="9144000" cy="80962"/>
            <a:chOff x="0" y="604"/>
            <a:chExt cx="5760" cy="51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>
                <a:cs typeface="+mn-cs"/>
              </a:endParaRPr>
            </a:p>
          </p:txBody>
        </p:sp>
        <p:sp>
          <p:nvSpPr>
            <p:cNvPr id="10" name="Rectangle 48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2" name="Text Box 51"/>
          <p:cNvSpPr txBox="1">
            <a:spLocks noChangeArrowheads="1"/>
          </p:cNvSpPr>
          <p:nvPr/>
        </p:nvSpPr>
        <p:spPr bwMode="ltGray">
          <a:xfrm>
            <a:off x="683568" y="6525344"/>
            <a:ext cx="6001519" cy="18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ADSA Annual Meeting, Pittsburgh, PA, June 26-28, 2017 </a:t>
            </a:r>
            <a:r>
              <a:rPr lang="en-US" sz="1200" kern="1200" baseline="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kumimoji="1" lang="en-US" b="1" dirty="0" smtClean="0">
                <a:solidFill>
                  <a:srgbClr val="FFFF00"/>
                </a:solidFill>
                <a:latin typeface="Humnst777 BT"/>
                <a:cs typeface="+mn-cs"/>
              </a:rPr>
              <a:t> (</a:t>
            </a:r>
            <a:fld id="{4A34E497-D0E3-49D3-A8BF-AFBCE8C3C450}" type="slidenum">
              <a:rPr kumimoji="1" lang="en-US" b="1" smtClean="0">
                <a:solidFill>
                  <a:srgbClr val="FFFF00"/>
                </a:solidFill>
                <a:latin typeface="Humnst777 BT"/>
                <a:cs typeface="+mn-cs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b="1" dirty="0" smtClean="0">
                <a:solidFill>
                  <a:srgbClr val="FFFF00"/>
                </a:solidFill>
                <a:latin typeface="Humnst777 BT"/>
                <a:cs typeface="+mn-cs"/>
              </a:rPr>
              <a:t>)</a:t>
            </a:r>
            <a:endParaRPr kumimoji="1" lang="en-US" b="1" dirty="0">
              <a:solidFill>
                <a:srgbClr val="FFFF00"/>
              </a:solidFill>
              <a:latin typeface="Humnst777 BT"/>
              <a:cs typeface="+mn-cs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455613"/>
            <a:ext cx="7769225" cy="609600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USDA_W-B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165304"/>
            <a:ext cx="829001" cy="566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062103"/>
          </a:xfrm>
        </p:spPr>
        <p:txBody>
          <a:bodyPr/>
          <a:lstStyle>
            <a:lvl1pPr marL="320040" indent="-320040">
              <a:spcAft>
                <a:spcPts val="3000"/>
              </a:spcAft>
              <a:defRPr/>
            </a:lvl1pPr>
            <a:lvl2pPr marL="594360" indent="-228600">
              <a:spcAft>
                <a:spcPts val="3000"/>
              </a:spcAft>
              <a:defRPr/>
            </a:lvl2pPr>
            <a:lvl3pPr marL="1005840" indent="-411480">
              <a:spcAft>
                <a:spcPts val="3000"/>
              </a:spcAft>
              <a:buFont typeface="Humnst777 BT" pitchFamily="34" charset="0"/>
              <a:buChar char="−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75" name="Text Box 19"/>
          <p:cNvSpPr txBox="1">
            <a:spLocks noChangeArrowheads="1"/>
          </p:cNvSpPr>
          <p:nvPr/>
        </p:nvSpPr>
        <p:spPr bwMode="ltGray">
          <a:xfrm>
            <a:off x="7033591" y="6561673"/>
            <a:ext cx="109344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solidFill>
                  <a:srgbClr val="FFFF00"/>
                </a:solidFill>
                <a:latin typeface="Humnst777 BT" pitchFamily="34" charset="0"/>
                <a:cs typeface="+mn-cs"/>
              </a:rPr>
              <a:t>Paul VanRaden</a:t>
            </a:r>
            <a:endParaRPr kumimoji="1" lang="en-US" b="1" dirty="0">
              <a:solidFill>
                <a:srgbClr val="FFFF00"/>
              </a:solidFill>
              <a:latin typeface="Humnst777 BT" pitchFamily="34" charset="0"/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233488"/>
            <a:ext cx="82264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grpSp>
        <p:nvGrpSpPr>
          <p:cNvPr id="1030" name="Group 38"/>
          <p:cNvGrpSpPr>
            <a:grpSpLocks/>
          </p:cNvGrpSpPr>
          <p:nvPr/>
        </p:nvGrpSpPr>
        <p:grpSpPr bwMode="auto">
          <a:xfrm>
            <a:off x="0" y="822325"/>
            <a:ext cx="9144000" cy="80963"/>
            <a:chOff x="0" y="604"/>
            <a:chExt cx="5760" cy="51"/>
          </a:xfrm>
        </p:grpSpPr>
        <p:sp>
          <p:nvSpPr>
            <p:cNvPr id="275491" name="Rectangle 35"/>
            <p:cNvSpPr>
              <a:spLocks noChangeArrowheads="1"/>
            </p:cNvSpPr>
            <p:nvPr userDrawn="1"/>
          </p:nvSpPr>
          <p:spPr bwMode="ltGray">
            <a:xfrm>
              <a:off x="0" y="604"/>
              <a:ext cx="5760" cy="17"/>
            </a:xfrm>
            <a:prstGeom prst="rect">
              <a:avLst/>
            </a:prstGeom>
            <a:solidFill>
              <a:srgbClr val="01A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5492" name="Rectangle 36"/>
            <p:cNvSpPr>
              <a:spLocks noChangeArrowheads="1"/>
            </p:cNvSpPr>
            <p:nvPr userDrawn="1"/>
          </p:nvSpPr>
          <p:spPr bwMode="ltGray">
            <a:xfrm>
              <a:off x="0" y="638"/>
              <a:ext cx="5760" cy="17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Tx/>
                <a:buChar char="Ø"/>
                <a:defRPr/>
              </a:pPr>
              <a:endParaRPr lang="en-AU" sz="2800" b="1">
                <a:cs typeface="+mn-cs"/>
              </a:endParaRPr>
            </a:p>
          </p:txBody>
        </p:sp>
        <p:sp>
          <p:nvSpPr>
            <p:cNvPr id="275493" name="Rectangle 37"/>
            <p:cNvSpPr>
              <a:spLocks noChangeArrowheads="1"/>
            </p:cNvSpPr>
            <p:nvPr userDrawn="1"/>
          </p:nvSpPr>
          <p:spPr bwMode="ltGray">
            <a:xfrm>
              <a:off x="0" y="621"/>
              <a:ext cx="5760" cy="23"/>
            </a:xfrm>
            <a:prstGeom prst="rect">
              <a:avLst/>
            </a:prstGeom>
            <a:solidFill>
              <a:srgbClr val="0017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75496" name="Text Box 40"/>
          <p:cNvSpPr txBox="1">
            <a:spLocks noChangeArrowheads="1"/>
          </p:cNvSpPr>
          <p:nvPr/>
        </p:nvSpPr>
        <p:spPr bwMode="ltGray">
          <a:xfrm>
            <a:off x="539552" y="6525344"/>
            <a:ext cx="621719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FFFF00"/>
                </a:solidFill>
                <a:latin typeface="Arial" charset="0"/>
                <a:ea typeface="+mn-ea"/>
                <a:cs typeface="Arial" charset="0"/>
              </a:rPr>
              <a:t>ADSA Annual Meeting, Pittsburgh, PA, June 26-28, 2017  </a:t>
            </a:r>
            <a:r>
              <a:rPr kumimoji="1" lang="en-US" sz="1200" b="1" kern="1200" dirty="0" smtClean="0">
                <a:solidFill>
                  <a:srgbClr val="FFFF00"/>
                </a:solidFill>
                <a:latin typeface="Humnst777 BT"/>
                <a:ea typeface="+mn-ea"/>
                <a:cs typeface="Arial" charset="0"/>
              </a:rPr>
              <a:t>(</a:t>
            </a:r>
            <a:fld id="{4A34E497-D0E3-49D3-A8BF-AFBCE8C3C450}" type="slidenum">
              <a:rPr kumimoji="1" lang="en-US" sz="1200" b="1" kern="1200" smtClean="0">
                <a:solidFill>
                  <a:srgbClr val="FFFF00"/>
                </a:solidFill>
                <a:latin typeface="Humnst777 BT"/>
                <a:ea typeface="+mn-ea"/>
                <a:cs typeface="Arial" charset="0"/>
              </a:rPr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1" lang="en-US" sz="1200" b="1" kern="1200" dirty="0" smtClean="0">
                <a:solidFill>
                  <a:srgbClr val="FFFF00"/>
                </a:solidFill>
                <a:latin typeface="Humnst777 BT"/>
                <a:ea typeface="+mn-ea"/>
                <a:cs typeface="Arial" charset="0"/>
              </a:rPr>
              <a:t>)</a:t>
            </a:r>
            <a:endParaRPr kumimoji="1" lang="en-US" b="1" dirty="0">
              <a:solidFill>
                <a:srgbClr val="FFFF00"/>
              </a:solidFill>
              <a:latin typeface="Humnst777 BT"/>
              <a:cs typeface="+mn-cs"/>
            </a:endParaRPr>
          </a:p>
        </p:txBody>
      </p:sp>
      <p:pic>
        <p:nvPicPr>
          <p:cNvPr id="16" name="Picture 15" descr="USDA_W-B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44408" y="6165304"/>
            <a:ext cx="829001" cy="5669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292100" indent="-2921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67000"/>
        <a:buFont typeface="Monotype Sort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28600" algn="l" rtl="0" eaLnBrk="0" fontAlgn="base" hangingPunct="0">
        <a:spcBef>
          <a:spcPct val="0"/>
        </a:spcBef>
        <a:spcAft>
          <a:spcPts val="2400"/>
        </a:spcAft>
        <a:buClr>
          <a:srgbClr val="009900"/>
        </a:buClr>
        <a:buSzPct val="80000"/>
        <a:buFont typeface="Monotype Sorts" pitchFamily="2" charset="2"/>
        <a:buChar char="w"/>
        <a:defRPr sz="2800" b="1">
          <a:solidFill>
            <a:schemeClr val="tx1"/>
          </a:solidFill>
          <a:latin typeface="+mn-lt"/>
        </a:defRPr>
      </a:lvl2pPr>
      <a:lvl3pPr marL="1206500" indent="-457200" algn="l" rtl="0" eaLnBrk="0" fontAlgn="base" hangingPunct="0">
        <a:spcBef>
          <a:spcPct val="0"/>
        </a:spcBef>
        <a:spcAft>
          <a:spcPts val="2400"/>
        </a:spcAft>
        <a:buClr>
          <a:schemeClr val="tx1"/>
        </a:buClr>
        <a:buSzPct val="120000"/>
        <a:buFont typeface="Humnst777 BT" pitchFamily="34" charset="0"/>
        <a:buChar char="−"/>
        <a:defRPr sz="2800" b="1">
          <a:solidFill>
            <a:schemeClr val="tx1"/>
          </a:solidFill>
          <a:latin typeface="+mn-lt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692696"/>
            <a:ext cx="8569325" cy="1661993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Preliminary Genomic </a:t>
            </a:r>
            <a:r>
              <a:rPr lang="en-US" sz="3600" b="1" dirty="0" smtClean="0">
                <a:solidFill>
                  <a:srgbClr val="FFFF00"/>
                </a:solidFill>
              </a:rPr>
              <a:t>Predictions of Feed Saved 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FF00"/>
                </a:solidFill>
              </a:rPr>
              <a:t>for 1.4 Million Holsteins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values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6" cy="350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68315"/>
                <a:gridCol w="1894159"/>
                <a:gridCol w="1431976"/>
                <a:gridCol w="14319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Statistic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Milk production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(3.5% F,</a:t>
                      </a:r>
                      <a:r>
                        <a:rPr lang="en-US" baseline="0" dirty="0" smtClean="0">
                          <a:solidFill>
                            <a:srgbClr val="00FF00"/>
                          </a:solidFill>
                        </a:rPr>
                        <a:t> 3.0% P)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Dry matter intake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Residual feed intake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Lactation mean (pounds / </a:t>
                      </a:r>
                      <a:r>
                        <a:rPr lang="en-US" dirty="0" err="1" smtClean="0"/>
                        <a:t>lact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Lactation SD </a:t>
                      </a:r>
                      <a:r>
                        <a:rPr lang="en-US" smtClean="0"/>
                        <a:t>(pounds / lact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2,900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2,750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1,130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 / pound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income or cost / lactation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-$1,992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Lifetime value / pound (2.8 lactations)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-$0.336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-$0.336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 value (% of net merit)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8691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FF00"/>
                </a:solidFill>
              </a:rPr>
              <a:t>●</a:t>
            </a:r>
            <a:r>
              <a:rPr lang="en-US" sz="1800" dirty="0" smtClean="0"/>
              <a:t> Economic values for milk and body weight continue to subtract the correlated feed consumption.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rgbClr val="00FF00"/>
                </a:solidFill>
              </a:rPr>
              <a:t>●</a:t>
            </a:r>
            <a:r>
              <a:rPr lang="en-US" sz="1800" dirty="0" smtClean="0"/>
              <a:t> Subtraction of expected feed intake from milk yield is the “Net” in Net Merit $. </a:t>
            </a:r>
          </a:p>
        </p:txBody>
      </p:sp>
      <p:pic>
        <p:nvPicPr>
          <p:cNvPr id="6" name="Picture 2" descr="Image result for photo feed intake beltsville dai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475" y="0"/>
            <a:ext cx="1914525" cy="127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601260"/>
          </a:xfrm>
        </p:spPr>
        <p:txBody>
          <a:bodyPr/>
          <a:lstStyle/>
          <a:p>
            <a:r>
              <a:rPr lang="en-US" dirty="0" smtClean="0"/>
              <a:t>The ratio of progress from the new vs. old index is the square root of:</a:t>
            </a:r>
          </a:p>
          <a:p>
            <a:r>
              <a:rPr lang="en-US" dirty="0" smtClean="0"/>
              <a:t>[REL</a:t>
            </a:r>
            <a:r>
              <a:rPr lang="en-US" baseline="-25000" dirty="0" smtClean="0"/>
              <a:t>NM</a:t>
            </a:r>
            <a:r>
              <a:rPr lang="en-US" dirty="0" smtClean="0"/>
              <a:t> (194</a:t>
            </a:r>
            <a:r>
              <a:rPr lang="en-US" baseline="30000" dirty="0" smtClean="0"/>
              <a:t>2</a:t>
            </a:r>
            <a:r>
              <a:rPr lang="en-US" dirty="0" smtClean="0"/>
              <a:t>) + REL</a:t>
            </a:r>
            <a:r>
              <a:rPr lang="en-US" baseline="-25000" dirty="0" smtClean="0"/>
              <a:t>RFI</a:t>
            </a:r>
            <a:r>
              <a:rPr lang="en-US" dirty="0" smtClean="0"/>
              <a:t> (70</a:t>
            </a:r>
            <a:r>
              <a:rPr lang="en-US" baseline="30000" dirty="0" smtClean="0"/>
              <a:t>2</a:t>
            </a:r>
            <a:r>
              <a:rPr lang="en-US" dirty="0" smtClean="0"/>
              <a:t>)] / [REL</a:t>
            </a:r>
            <a:r>
              <a:rPr lang="en-US" baseline="-25000" dirty="0" smtClean="0"/>
              <a:t>NM</a:t>
            </a:r>
            <a:r>
              <a:rPr lang="en-US" dirty="0" smtClean="0"/>
              <a:t> (194</a:t>
            </a:r>
            <a:r>
              <a:rPr lang="en-US" baseline="30000" dirty="0" smtClean="0"/>
              <a:t>2</a:t>
            </a:r>
            <a:r>
              <a:rPr lang="en-US" dirty="0" smtClean="0"/>
              <a:t>)]</a:t>
            </a:r>
          </a:p>
          <a:p>
            <a:pPr lvl="1"/>
            <a:r>
              <a:rPr lang="en-US" dirty="0" smtClean="0"/>
              <a:t>REL</a:t>
            </a:r>
            <a:r>
              <a:rPr lang="en-US" baseline="-25000" dirty="0" smtClean="0"/>
              <a:t>NM</a:t>
            </a:r>
            <a:r>
              <a:rPr lang="en-US" dirty="0" smtClean="0"/>
              <a:t> averages </a:t>
            </a:r>
            <a:r>
              <a:rPr lang="en-US" dirty="0" smtClean="0">
                <a:solidFill>
                  <a:srgbClr val="00FF00"/>
                </a:solidFill>
              </a:rPr>
              <a:t>75%</a:t>
            </a:r>
            <a:r>
              <a:rPr lang="en-US" dirty="0" smtClean="0"/>
              <a:t> for young bulls and </a:t>
            </a:r>
            <a:r>
              <a:rPr lang="en-US" dirty="0" smtClean="0">
                <a:solidFill>
                  <a:srgbClr val="00FF00"/>
                </a:solidFill>
              </a:rPr>
              <a:t>91%</a:t>
            </a:r>
            <a:r>
              <a:rPr lang="en-US" dirty="0" smtClean="0"/>
              <a:t> for proven bulls, whereas REL</a:t>
            </a:r>
            <a:r>
              <a:rPr lang="en-US" baseline="-25000" dirty="0" smtClean="0"/>
              <a:t>RFI</a:t>
            </a:r>
            <a:r>
              <a:rPr lang="en-US" dirty="0" smtClean="0"/>
              <a:t> is low (</a:t>
            </a:r>
            <a:r>
              <a:rPr lang="en-US" dirty="0" smtClean="0">
                <a:solidFill>
                  <a:srgbClr val="00FF00"/>
                </a:solidFill>
              </a:rPr>
              <a:t>~12%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FF00"/>
                </a:solidFill>
              </a:rPr>
              <a:t>16%</a:t>
            </a:r>
            <a:r>
              <a:rPr lang="en-US" dirty="0" smtClean="0"/>
              <a:t>) due to few records. </a:t>
            </a:r>
          </a:p>
          <a:p>
            <a:r>
              <a:rPr lang="en-US" dirty="0" smtClean="0"/>
              <a:t>Progress for lifetime profit may be only </a:t>
            </a:r>
            <a:r>
              <a:rPr lang="en-US" dirty="0" smtClean="0">
                <a:solidFill>
                  <a:srgbClr val="FFFF00"/>
                </a:solidFill>
              </a:rPr>
              <a:t>1.01</a:t>
            </a:r>
            <a:r>
              <a:rPr lang="en-US" dirty="0" smtClean="0"/>
              <a:t> times or </a:t>
            </a:r>
            <a:r>
              <a:rPr lang="en-US" dirty="0" smtClean="0">
                <a:solidFill>
                  <a:srgbClr val="FFFF00"/>
                </a:solidFill>
              </a:rPr>
              <a:t>1%</a:t>
            </a:r>
            <a:r>
              <a:rPr lang="en-US" dirty="0" smtClean="0"/>
              <a:t> faster than current NM$ progress</a:t>
            </a:r>
            <a:endParaRPr lang="en-US" dirty="0"/>
          </a:p>
        </p:txBody>
      </p:sp>
      <p:pic>
        <p:nvPicPr>
          <p:cNvPr id="4" name="Picture 3" descr="Supers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0"/>
            <a:ext cx="1403648" cy="100638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feed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647700"/>
          </a:xfrm>
        </p:spPr>
        <p:txBody>
          <a:bodyPr/>
          <a:lstStyle/>
          <a:p>
            <a:r>
              <a:rPr lang="en-US" sz="2400" dirty="0" smtClean="0"/>
              <a:t>Feed efficiency expected from yield &amp; weight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FE$</a:t>
            </a:r>
            <a:r>
              <a:rPr lang="en-US" sz="2400" dirty="0" smtClean="0"/>
              <a:t> = (1 – .45) </a:t>
            </a:r>
            <a:r>
              <a:rPr lang="en-US" sz="2400" dirty="0" smtClean="0">
                <a:solidFill>
                  <a:srgbClr val="FFFF00"/>
                </a:solidFill>
              </a:rPr>
              <a:t>MFP$</a:t>
            </a:r>
            <a:r>
              <a:rPr lang="en-US" sz="2400" dirty="0" smtClean="0"/>
              <a:t> – $.31 * 40 * </a:t>
            </a:r>
            <a:r>
              <a:rPr lang="en-US" sz="2400" dirty="0" smtClean="0">
                <a:solidFill>
                  <a:srgbClr val="FFFF00"/>
                </a:solidFill>
              </a:rPr>
              <a:t>BWC </a:t>
            </a:r>
          </a:p>
          <a:p>
            <a:pPr lvl="1"/>
            <a:r>
              <a:rPr lang="en-US" sz="2400" dirty="0" smtClean="0"/>
              <a:t>Current definition used in TPI </a:t>
            </a:r>
          </a:p>
          <a:p>
            <a:pPr lvl="1"/>
            <a:r>
              <a:rPr lang="en-US" sz="2400" dirty="0" smtClean="0"/>
              <a:t>New </a:t>
            </a:r>
            <a:r>
              <a:rPr lang="en-US" sz="2400" dirty="0" smtClean="0">
                <a:solidFill>
                  <a:srgbClr val="FFFF00"/>
                </a:solidFill>
              </a:rPr>
              <a:t>FE$</a:t>
            </a:r>
            <a:r>
              <a:rPr lang="en-US" sz="2400" dirty="0" smtClean="0"/>
              <a:t> = </a:t>
            </a:r>
            <a:r>
              <a:rPr lang="en-US" sz="2400" dirty="0" smtClean="0">
                <a:solidFill>
                  <a:srgbClr val="FFFF00"/>
                </a:solidFill>
              </a:rPr>
              <a:t>FE$</a:t>
            </a:r>
            <a:r>
              <a:rPr lang="en-US" sz="2400" dirty="0" smtClean="0"/>
              <a:t> – $.12 * 2.8 </a:t>
            </a:r>
            <a:r>
              <a:rPr lang="en-US" sz="2400" dirty="0" err="1" smtClean="0"/>
              <a:t>lacts</a:t>
            </a:r>
            <a:r>
              <a:rPr lang="en-US" sz="2400" dirty="0" smtClean="0"/>
              <a:t> * 305 * </a:t>
            </a:r>
            <a:r>
              <a:rPr lang="en-US" sz="2400" dirty="0" smtClean="0">
                <a:solidFill>
                  <a:srgbClr val="FFFF00"/>
                </a:solidFill>
              </a:rPr>
              <a:t>RFI lb/d</a:t>
            </a:r>
            <a:endParaRPr lang="en-US" sz="2400" dirty="0" smtClean="0"/>
          </a:p>
          <a:p>
            <a:r>
              <a:rPr lang="en-US" sz="2400" dirty="0" smtClean="0"/>
              <a:t>Feed saved (used in AUS , also researcher proposal)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FS lb/lactation </a:t>
            </a:r>
            <a:r>
              <a:rPr lang="en-US" sz="2400" dirty="0" smtClean="0"/>
              <a:t>= – 305 * </a:t>
            </a:r>
            <a:r>
              <a:rPr lang="en-US" sz="2400" dirty="0" smtClean="0">
                <a:solidFill>
                  <a:srgbClr val="FFFF00"/>
                </a:solidFill>
              </a:rPr>
              <a:t>RFI lb/d </a:t>
            </a:r>
            <a:r>
              <a:rPr lang="en-US" sz="2400" dirty="0" smtClean="0"/>
              <a:t>– .20 * 40 *</a:t>
            </a:r>
            <a:r>
              <a:rPr lang="en-US" sz="2400" dirty="0" smtClean="0">
                <a:solidFill>
                  <a:srgbClr val="FFFF00"/>
                </a:solidFill>
              </a:rPr>
              <a:t>BWC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FS$/lifetime</a:t>
            </a:r>
            <a:r>
              <a:rPr lang="en-US" sz="2400" dirty="0" smtClean="0"/>
              <a:t> = –$.12 * 2.8 </a:t>
            </a:r>
            <a:r>
              <a:rPr lang="en-US" sz="2400" dirty="0" err="1" smtClean="0"/>
              <a:t>lacts</a:t>
            </a:r>
            <a:r>
              <a:rPr lang="en-US" sz="2400" dirty="0" smtClean="0"/>
              <a:t> * </a:t>
            </a:r>
            <a:r>
              <a:rPr lang="en-US" sz="2400" dirty="0" smtClean="0">
                <a:solidFill>
                  <a:srgbClr val="FFFF00"/>
                </a:solidFill>
              </a:rPr>
              <a:t>FS lb/lactation</a:t>
            </a:r>
          </a:p>
          <a:p>
            <a:endParaRPr lang="en-US" sz="2400" dirty="0" smtClean="0"/>
          </a:p>
        </p:txBody>
      </p:sp>
      <p:pic>
        <p:nvPicPr>
          <p:cNvPr id="5" name="Picture 4" descr="Weigel_Arment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0"/>
            <a:ext cx="1259632" cy="14847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1"/>
            <a:ext cx="8364859" cy="4601260"/>
          </a:xfrm>
        </p:spPr>
        <p:txBody>
          <a:bodyPr/>
          <a:lstStyle/>
          <a:p>
            <a:pPr>
              <a:buClr>
                <a:srgbClr val="00FF00"/>
              </a:buClr>
            </a:pPr>
            <a:r>
              <a:rPr lang="en-US" dirty="0" smtClean="0"/>
              <a:t>Feed is the largest single expense of dairies</a:t>
            </a:r>
          </a:p>
          <a:p>
            <a:pPr>
              <a:buClr>
                <a:srgbClr val="00FF00"/>
              </a:buClr>
            </a:pPr>
            <a:r>
              <a:rPr lang="en-US" dirty="0" smtClean="0"/>
              <a:t>Producers and researchers have always wanted to measure and select for feed efficiency</a:t>
            </a:r>
          </a:p>
          <a:p>
            <a:pPr>
              <a:buClr>
                <a:srgbClr val="00FF00"/>
              </a:buClr>
            </a:pPr>
            <a:r>
              <a:rPr lang="en-US" dirty="0" smtClean="0"/>
              <a:t>Residual feed intake could get </a:t>
            </a:r>
            <a:r>
              <a:rPr lang="en-US" dirty="0" smtClean="0">
                <a:solidFill>
                  <a:srgbClr val="FFFF00"/>
                </a:solidFill>
              </a:rPr>
              <a:t>~16%</a:t>
            </a:r>
            <a:r>
              <a:rPr lang="en-US" dirty="0" smtClean="0"/>
              <a:t> of relative emphasis in net merit, but low REL of </a:t>
            </a:r>
            <a:r>
              <a:rPr lang="en-US" dirty="0" smtClean="0">
                <a:solidFill>
                  <a:srgbClr val="FFFF00"/>
                </a:solidFill>
              </a:rPr>
              <a:t>~12%</a:t>
            </a:r>
            <a:r>
              <a:rPr lang="en-US" dirty="0" smtClean="0"/>
              <a:t> for young animals will limit progress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Clr>
                <a:srgbClr val="00FF00"/>
              </a:buClr>
            </a:pPr>
            <a:r>
              <a:rPr lang="en-US" dirty="0" smtClean="0"/>
              <a:t>Genomics can multiply information from a few herds to thousands of other herds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62870"/>
          </a:xfrm>
        </p:spPr>
        <p:txBody>
          <a:bodyPr/>
          <a:lstStyle/>
          <a:p>
            <a:pPr>
              <a:buClr>
                <a:srgbClr val="00B050"/>
              </a:buClr>
              <a:buFont typeface="Wingdings 2" pitchFamily="18" charset="2"/>
              <a:buChar char=""/>
              <a:defRPr/>
            </a:pPr>
            <a:r>
              <a:rPr lang="en-US" sz="2400" dirty="0" smtClean="0"/>
              <a:t>Agriculture and Food Research Initiative Competitive Grant #2011-68004-30340 from the USDA National Institute of Food and Agriculture</a:t>
            </a:r>
          </a:p>
          <a:p>
            <a:pPr>
              <a:buClr>
                <a:srgbClr val="00B050"/>
              </a:buClr>
              <a:buFont typeface="Wingdings 2" pitchFamily="18" charset="2"/>
              <a:buChar char=""/>
              <a:defRPr/>
            </a:pPr>
            <a:r>
              <a:rPr lang="en-US" sz="2400" dirty="0" smtClean="0"/>
              <a:t>USDA-ARS project 1265-31000-101-00, “Improving Genetic Predictions in Dairy Animals Using Phenotypic and Genomic Information.”</a:t>
            </a:r>
          </a:p>
          <a:p>
            <a:pPr>
              <a:buClr>
                <a:srgbClr val="00FF00"/>
              </a:buClr>
            </a:pPr>
            <a:r>
              <a:rPr lang="en-US" sz="2400" dirty="0" smtClean="0"/>
              <a:t>Council on Dairy Cattle Breeding for data</a:t>
            </a:r>
          </a:p>
          <a:p>
            <a:pPr>
              <a:buClr>
                <a:srgbClr val="00FF00"/>
              </a:buClr>
            </a:pPr>
            <a:r>
              <a:rPr lang="en-US" sz="2400" dirty="0" smtClean="0"/>
              <a:t>George Wiggans for managing genotypes</a:t>
            </a:r>
          </a:p>
          <a:p>
            <a:pPr>
              <a:buClr>
                <a:srgbClr val="00FF00"/>
              </a:buClr>
            </a:pPr>
            <a:r>
              <a:rPr lang="en-US" sz="2400" dirty="0" smtClean="0"/>
              <a:t>Last research project of </a:t>
            </a:r>
            <a:r>
              <a:rPr lang="en-US" sz="2400" dirty="0" smtClean="0">
                <a:solidFill>
                  <a:srgbClr val="FFFF00"/>
                </a:solidFill>
              </a:rPr>
              <a:t>Jan Wright 1958-2017</a:t>
            </a:r>
          </a:p>
        </p:txBody>
      </p:sp>
      <p:pic>
        <p:nvPicPr>
          <p:cNvPr id="1026" name="Picture 2" descr="an_ob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7650" y="4077072"/>
            <a:ext cx="127635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VanRaden DHI feed costs, 1972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38" y="908720"/>
            <a:ext cx="7855724" cy="50405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275856" y="2060848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3707904" y="2060848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211960" y="2060848"/>
            <a:ext cx="0" cy="648072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Paul’s DHI feed intake records, 1972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96676"/>
            <a:ext cx="6984776" cy="565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>
            <a:off x="3419872" y="2492896"/>
            <a:ext cx="648072" cy="720080"/>
          </a:xfrm>
          <a:prstGeom prst="straightConnector1">
            <a:avLst/>
          </a:prstGeom>
          <a:noFill/>
          <a:ln w="38100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feeding cows, 1974</a:t>
            </a:r>
            <a:endParaRPr lang="en-US" dirty="0"/>
          </a:p>
        </p:txBody>
      </p:sp>
      <p:pic>
        <p:nvPicPr>
          <p:cNvPr id="3" name="Picture 2" descr="C:\Users\paul\AppData\Local\Microsoft\Windows\Temporary Internet Files\Content.Outlook\A0KF8R6M\Paul feeding cows 197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572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Users\paul\AppData\Local\Microsoft\Windows\Temporary Internet Files\Content.Outlook\A0KF8R6M\Bucket milking 19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45720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feed intake studies at Beltsville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755422"/>
          </a:xfrm>
        </p:spPr>
        <p:txBody>
          <a:bodyPr/>
          <a:lstStyle/>
          <a:p>
            <a:r>
              <a:rPr lang="en-US" dirty="0" err="1" smtClean="0"/>
              <a:t>Hooven</a:t>
            </a:r>
            <a:r>
              <a:rPr lang="en-US" dirty="0" smtClean="0"/>
              <a:t> et al., </a:t>
            </a:r>
            <a:r>
              <a:rPr lang="en-US" dirty="0" smtClean="0">
                <a:solidFill>
                  <a:srgbClr val="FFFF00"/>
                </a:solidFill>
              </a:rPr>
              <a:t>1968</a:t>
            </a:r>
            <a:r>
              <a:rPr lang="en-US" dirty="0" smtClean="0"/>
              <a:t> J. Dairy Sci. 51:1409–1419</a:t>
            </a:r>
          </a:p>
          <a:p>
            <a:pPr lvl="1"/>
            <a:r>
              <a:rPr lang="en-US" dirty="0" smtClean="0"/>
              <a:t>661 lactations of 318 Holstein cows</a:t>
            </a:r>
          </a:p>
          <a:p>
            <a:pPr lvl="1"/>
            <a:r>
              <a:rPr lang="en-US" dirty="0" smtClean="0"/>
              <a:t>Genetic </a:t>
            </a:r>
            <a:r>
              <a:rPr lang="en-US" dirty="0" err="1" smtClean="0"/>
              <a:t>corr</a:t>
            </a:r>
            <a:r>
              <a:rPr lang="en-US" dirty="0" smtClean="0"/>
              <a:t> (feed efficiency, milk energy) = 0.92</a:t>
            </a:r>
          </a:p>
          <a:p>
            <a:r>
              <a:rPr lang="en-US" dirty="0" err="1" smtClean="0"/>
              <a:t>Hooven</a:t>
            </a:r>
            <a:r>
              <a:rPr lang="en-US" dirty="0" smtClean="0"/>
              <a:t> et al., </a:t>
            </a:r>
            <a:r>
              <a:rPr lang="en-US" dirty="0" smtClean="0">
                <a:solidFill>
                  <a:srgbClr val="FFFF00"/>
                </a:solidFill>
              </a:rPr>
              <a:t>1972</a:t>
            </a:r>
            <a:r>
              <a:rPr lang="en-US" dirty="0" smtClean="0"/>
              <a:t> J. Dairy Sci. </a:t>
            </a:r>
            <a:r>
              <a:rPr lang="fr-FR" dirty="0" smtClean="0"/>
              <a:t>55:1113–1122 </a:t>
            </a:r>
            <a:endParaRPr lang="en-US" dirty="0" smtClean="0"/>
          </a:p>
          <a:p>
            <a:pPr lvl="1"/>
            <a:r>
              <a:rPr lang="en-US" dirty="0" smtClean="0"/>
              <a:t>10-month intake trials for 425 cows</a:t>
            </a:r>
          </a:p>
          <a:p>
            <a:pPr lvl="1"/>
            <a:r>
              <a:rPr lang="en-US" dirty="0" smtClean="0"/>
              <a:t>30-day trial (month 5) gave 89% of progress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intake data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467544" y="1484784"/>
          <a:ext cx="8226424" cy="3977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8392"/>
                <a:gridCol w="864096"/>
                <a:gridCol w="1080120"/>
                <a:gridCol w="275381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Research herd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Cows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Records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FF00"/>
                          </a:solidFill>
                        </a:rPr>
                        <a:t>Researchers</a:t>
                      </a:r>
                      <a:endParaRPr lang="en-US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 Wisconsin</a:t>
                      </a:r>
                      <a:r>
                        <a:rPr lang="en-US" baseline="0" dirty="0" smtClean="0"/>
                        <a:t> and</a:t>
                      </a:r>
                    </a:p>
                    <a:p>
                      <a:r>
                        <a:rPr lang="en-US" dirty="0" smtClean="0"/>
                        <a:t>US Dairy Forage Research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1390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 smtClean="0"/>
                    </a:p>
                    <a:p>
                      <a:pPr algn="r"/>
                      <a:r>
                        <a:rPr lang="en-US" dirty="0" smtClean="0"/>
                        <a:t>1597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Weigel, Armentano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Iowa State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Spurlock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USDA-Beltsville, MD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 Florida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Staples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Michigan State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VandeHaar, Tempelman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Purina</a:t>
                      </a:r>
                      <a:r>
                        <a:rPr lang="en-US" baseline="0" dirty="0" smtClean="0"/>
                        <a:t> An </a:t>
                      </a:r>
                      <a:r>
                        <a:rPr lang="en-US" baseline="0" dirty="0" err="1" smtClean="0"/>
                        <a:t>Nutr</a:t>
                      </a:r>
                      <a:r>
                        <a:rPr lang="en-US" baseline="0" dirty="0" smtClean="0"/>
                        <a:t> Center, MO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Davidson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Virginia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Hanigan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Miner </a:t>
                      </a:r>
                      <a:r>
                        <a:rPr lang="en-US" dirty="0" err="1" smtClean="0"/>
                        <a:t>Agr</a:t>
                      </a:r>
                      <a:r>
                        <a:rPr lang="en-US" dirty="0" smtClean="0"/>
                        <a:t> Res Institute,</a:t>
                      </a:r>
                      <a:r>
                        <a:rPr lang="en-US" baseline="0" dirty="0" smtClean="0"/>
                        <a:t> 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Dann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3947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4621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$5 million AFRI Grant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SU_feed_intak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29185" y="0"/>
            <a:ext cx="2014815" cy="134076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6425" cy="3693319"/>
          </a:xfrm>
        </p:spPr>
        <p:txBody>
          <a:bodyPr/>
          <a:lstStyle/>
          <a:p>
            <a:r>
              <a:rPr lang="en-US" dirty="0" smtClean="0"/>
              <a:t>Residual feed intake (</a:t>
            </a:r>
            <a:r>
              <a:rPr lang="en-US" dirty="0" smtClean="0">
                <a:solidFill>
                  <a:srgbClr val="00FF00"/>
                </a:solidFill>
              </a:rPr>
              <a:t>RFI</a:t>
            </a:r>
            <a:r>
              <a:rPr lang="en-US" dirty="0" smtClean="0"/>
              <a:t>) as a new trait</a:t>
            </a:r>
          </a:p>
          <a:p>
            <a:r>
              <a:rPr lang="en-US" dirty="0" smtClean="0"/>
              <a:t>Data included, models, and parameters</a:t>
            </a:r>
          </a:p>
          <a:p>
            <a:r>
              <a:rPr lang="en-US" dirty="0" smtClean="0"/>
              <a:t>Reliability of predictions</a:t>
            </a:r>
          </a:p>
          <a:p>
            <a:r>
              <a:rPr lang="en-US" dirty="0" smtClean="0"/>
              <a:t>Economic value of feed saved</a:t>
            </a:r>
          </a:p>
          <a:p>
            <a:r>
              <a:rPr lang="en-US" dirty="0" smtClean="0"/>
              <a:t>Reporting of feed intake evaluations</a:t>
            </a:r>
          </a:p>
        </p:txBody>
      </p:sp>
      <p:sp>
        <p:nvSpPr>
          <p:cNvPr id="16386" name="AutoShape 2" descr="Image result for photo cows eating feed"/>
          <p:cNvSpPr>
            <a:spLocks noChangeAspect="1" noChangeArrowheads="1"/>
          </p:cNvSpPr>
          <p:nvPr/>
        </p:nvSpPr>
        <p:spPr bwMode="auto">
          <a:xfrm>
            <a:off x="0" y="-136525"/>
            <a:ext cx="1143000" cy="857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photo cows eating f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339752" cy="1556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6-week or 4-week trials</a:t>
            </a:r>
            <a:endParaRPr lang="en-US" dirty="0"/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539552" y="1844824"/>
          <a:ext cx="8226426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76427"/>
                <a:gridCol w="1872208"/>
                <a:gridCol w="187779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6-Week Trials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4-Week Trials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Days of feed intake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Cows</a:t>
                      </a:r>
                      <a:r>
                        <a:rPr lang="en-US" sz="2000" baseline="0" dirty="0" smtClean="0"/>
                        <a:t> recorded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4,621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RFI mean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RFI standard deviation (kg/day)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1.75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Correlation with 6-week trial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Weighted in statistical model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Approximate cost / cow of recording </a:t>
                      </a:r>
                    </a:p>
                    <a:p>
                      <a:r>
                        <a:rPr lang="en-US" sz="2000" dirty="0" smtClean="0"/>
                        <a:t>(+1 week pre-trial)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FF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$700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solidFill>
                          <a:srgbClr val="00FF00"/>
                        </a:solidFill>
                      </a:endParaRPr>
                    </a:p>
                    <a:p>
                      <a:pPr algn="ctr"/>
                      <a:r>
                        <a:rPr lang="en-US" sz="2000" dirty="0" smtClean="0">
                          <a:solidFill>
                            <a:srgbClr val="00FF00"/>
                          </a:solidFill>
                        </a:rPr>
                        <a:t>$500</a:t>
                      </a:r>
                      <a:endParaRPr lang="en-US" sz="20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Diane_Spurlo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998" y="0"/>
            <a:ext cx="1362002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Genotypes of research cows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62705"/>
          </a:xfrm>
        </p:spPr>
        <p:txBody>
          <a:bodyPr/>
          <a:lstStyle/>
          <a:p>
            <a:r>
              <a:rPr lang="en-US" dirty="0" smtClean="0"/>
              <a:t>Chip densities (number of markers) used</a:t>
            </a:r>
          </a:p>
          <a:p>
            <a:pPr lvl="1"/>
            <a:r>
              <a:rPr lang="en-US" sz="2400" dirty="0" smtClean="0"/>
              <a:t>502 high density </a:t>
            </a:r>
            <a:r>
              <a:rPr lang="en-US" sz="2400" dirty="0" smtClean="0">
                <a:solidFill>
                  <a:srgbClr val="00FF00"/>
                </a:solidFill>
              </a:rPr>
              <a:t>(777k)</a:t>
            </a:r>
          </a:p>
          <a:p>
            <a:pPr lvl="1"/>
            <a:r>
              <a:rPr lang="en-US" sz="2400" dirty="0" smtClean="0"/>
              <a:t>1341 GHD or GH2 </a:t>
            </a:r>
            <a:r>
              <a:rPr lang="en-US" sz="2400" dirty="0" smtClean="0">
                <a:solidFill>
                  <a:srgbClr val="00FF00"/>
                </a:solidFill>
              </a:rPr>
              <a:t>(77k or 140k)</a:t>
            </a:r>
          </a:p>
          <a:p>
            <a:pPr lvl="1"/>
            <a:r>
              <a:rPr lang="en-US" sz="2400" dirty="0" smtClean="0"/>
              <a:t>1251 50K or ZMD </a:t>
            </a:r>
            <a:r>
              <a:rPr lang="en-US" sz="2400" dirty="0" smtClean="0">
                <a:solidFill>
                  <a:srgbClr val="00FF00"/>
                </a:solidFill>
              </a:rPr>
              <a:t>(50k)</a:t>
            </a:r>
          </a:p>
          <a:p>
            <a:pPr lvl="1"/>
            <a:r>
              <a:rPr lang="en-US" sz="2400" dirty="0" smtClean="0"/>
              <a:t>411 low density </a:t>
            </a:r>
            <a:r>
              <a:rPr lang="en-US" sz="2400" dirty="0" smtClean="0">
                <a:solidFill>
                  <a:srgbClr val="00FF00"/>
                </a:solidFill>
              </a:rPr>
              <a:t>(7k to 20k)</a:t>
            </a:r>
          </a:p>
          <a:p>
            <a:r>
              <a:rPr lang="en-US" dirty="0" smtClean="0"/>
              <a:t>Imputed to </a:t>
            </a:r>
            <a:r>
              <a:rPr lang="en-US" dirty="0" smtClean="0">
                <a:solidFill>
                  <a:srgbClr val="00FF00"/>
                </a:solidFill>
              </a:rPr>
              <a:t>60,671</a:t>
            </a:r>
            <a:r>
              <a:rPr lang="en-US" dirty="0" smtClean="0"/>
              <a:t> subset used officially</a:t>
            </a: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8172400" y="0"/>
            <a:ext cx="691580" cy="2295050"/>
            <a:chOff x="7577470" y="3449799"/>
            <a:chExt cx="1377903" cy="4017906"/>
          </a:xfrm>
        </p:grpSpPr>
        <p:pic>
          <p:nvPicPr>
            <p:cNvPr id="6" name="Picture 5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577470" y="3449799"/>
              <a:ext cx="822960" cy="24997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7" name="Picture 6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665047" y="3659194"/>
              <a:ext cx="1005840" cy="30552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8" name="Picture 7" descr="GGP-HD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 rot="780000">
              <a:off x="7812373" y="3995857"/>
              <a:ext cx="1143000" cy="34718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rgbClr val="85CDBA">
                  <a:alpha val="40000"/>
                </a:srgbClr>
              </a:glow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RFI genomic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r>
              <a:rPr lang="en-US" sz="2400" dirty="0" smtClean="0"/>
              <a:t>RFI from research cows was already adjusted for phenotypic correlations with milk net energy, metabolic body weight, and weight change</a:t>
            </a:r>
          </a:p>
          <a:p>
            <a:r>
              <a:rPr lang="en-US" sz="2400" dirty="0" smtClean="0">
                <a:solidFill>
                  <a:srgbClr val="00FF00"/>
                </a:solidFill>
              </a:rPr>
              <a:t>Genetic evaluation model:</a:t>
            </a:r>
            <a:r>
              <a:rPr lang="en-US" sz="2400" dirty="0" smtClean="0"/>
              <a:t> RFI </a:t>
            </a:r>
            <a:r>
              <a:rPr lang="en-US" sz="2400" dirty="0" smtClean="0">
                <a:solidFill>
                  <a:srgbClr val="FFFF00"/>
                </a:solidFill>
              </a:rPr>
              <a:t>=</a:t>
            </a:r>
            <a:r>
              <a:rPr lang="en-US" sz="2400" dirty="0" smtClean="0"/>
              <a:t> </a:t>
            </a:r>
            <a:r>
              <a:rPr lang="en-US" sz="2400" dirty="0" err="1" smtClean="0"/>
              <a:t>BreedingValue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PermEnv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HerdxSire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</a:t>
            </a:r>
            <a:r>
              <a:rPr lang="en-US" sz="2400" dirty="0" err="1" smtClean="0"/>
              <a:t>ManagementGroup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Age-Parity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Inbreeding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GPTA</a:t>
            </a:r>
            <a:r>
              <a:rPr lang="en-US" sz="2400" baseline="-25000" dirty="0" err="1" smtClean="0"/>
              <a:t>MilkNE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+</a:t>
            </a:r>
            <a:r>
              <a:rPr lang="en-US" sz="2400" dirty="0" smtClean="0"/>
              <a:t> 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GPTA</a:t>
            </a:r>
            <a:r>
              <a:rPr lang="en-US" sz="2400" baseline="-25000" dirty="0" smtClean="0"/>
              <a:t>BWC</a:t>
            </a:r>
            <a:endParaRPr lang="en-US" sz="2400" dirty="0" smtClean="0"/>
          </a:p>
          <a:p>
            <a:r>
              <a:rPr lang="en-US" sz="2400" dirty="0" smtClean="0"/>
              <a:t>Remove remaining genetic correlations, include 60 million non-genotyped Holsteins</a:t>
            </a:r>
          </a:p>
          <a:p>
            <a:r>
              <a:rPr lang="en-US" sz="2400" dirty="0" smtClean="0">
                <a:solidFill>
                  <a:srgbClr val="00FF00"/>
                </a:solidFill>
              </a:rPr>
              <a:t>Genomic model: </a:t>
            </a:r>
            <a:r>
              <a:rPr lang="en-US" sz="2400" dirty="0" smtClean="0"/>
              <a:t>Predict 1.4 million genotyped Holsteins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Variance estimates for RFI (and SCS)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5613" y="1371600"/>
          <a:ext cx="8226426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68515"/>
                <a:gridCol w="1512168"/>
                <a:gridCol w="14457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FF00"/>
                          </a:solidFill>
                        </a:rPr>
                        <a:t>Parameter</a:t>
                      </a:r>
                      <a:endParaRPr lang="en-US" sz="2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FF00"/>
                          </a:solidFill>
                        </a:rPr>
                        <a:t>RFI</a:t>
                      </a:r>
                      <a:endParaRPr lang="en-US" sz="2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FF00"/>
                          </a:solidFill>
                        </a:rPr>
                        <a:t>SCS</a:t>
                      </a:r>
                      <a:endParaRPr lang="en-US" sz="2400" dirty="0">
                        <a:solidFill>
                          <a:srgbClr val="00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Heritability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16%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Repeatability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24%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Phenotypic correlation with yield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Genetic correlation with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-0.03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79715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SCS provided a second trait with similar properties, allowing genomic predictions from the research cows to be compared to the national SCS predictions.</a:t>
            </a:r>
            <a:endParaRPr lang="en-US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data vs. other trait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324535"/>
          </a:xfrm>
        </p:spPr>
        <p:txBody>
          <a:bodyPr/>
          <a:lstStyle/>
          <a:p>
            <a:r>
              <a:rPr lang="en-US" dirty="0" smtClean="0"/>
              <a:t>Top 100 </a:t>
            </a:r>
            <a:r>
              <a:rPr lang="en-US" dirty="0" smtClean="0">
                <a:solidFill>
                  <a:srgbClr val="FFFF00"/>
                </a:solidFill>
              </a:rPr>
              <a:t>proven</a:t>
            </a:r>
            <a:r>
              <a:rPr lang="en-US" dirty="0" smtClean="0"/>
              <a:t> HO bulls for NM$</a:t>
            </a:r>
          </a:p>
          <a:p>
            <a:pPr lvl="1"/>
            <a:r>
              <a:rPr lang="en-US" dirty="0" smtClean="0"/>
              <a:t>Average 739 milk daughters, &lt;0.1 RFI </a:t>
            </a:r>
            <a:r>
              <a:rPr lang="en-US" dirty="0" err="1" smtClean="0"/>
              <a:t>daus</a:t>
            </a:r>
            <a:endParaRPr lang="en-US" dirty="0" smtClean="0"/>
          </a:p>
          <a:p>
            <a:pPr lvl="1"/>
            <a:r>
              <a:rPr lang="en-US" dirty="0" smtClean="0"/>
              <a:t>GREL averages </a:t>
            </a:r>
            <a:r>
              <a:rPr lang="en-US" dirty="0" smtClean="0">
                <a:solidFill>
                  <a:srgbClr val="00FF00"/>
                </a:solidFill>
              </a:rPr>
              <a:t>94%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00FF00"/>
                </a:solidFill>
              </a:rPr>
              <a:t>89%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00FF00"/>
                </a:solidFill>
              </a:rPr>
              <a:t>16%</a:t>
            </a:r>
            <a:r>
              <a:rPr lang="en-US" dirty="0" smtClean="0"/>
              <a:t> RFI</a:t>
            </a:r>
          </a:p>
          <a:p>
            <a:r>
              <a:rPr lang="en-US" dirty="0" smtClean="0"/>
              <a:t>Top 100 </a:t>
            </a:r>
            <a:r>
              <a:rPr lang="en-US" dirty="0" smtClean="0">
                <a:solidFill>
                  <a:srgbClr val="FFFF00"/>
                </a:solidFill>
              </a:rPr>
              <a:t>young</a:t>
            </a:r>
            <a:r>
              <a:rPr lang="en-US" dirty="0" smtClean="0"/>
              <a:t> HO bulls for NM$</a:t>
            </a:r>
          </a:p>
          <a:p>
            <a:pPr lvl="1"/>
            <a:r>
              <a:rPr lang="en-US" dirty="0" smtClean="0"/>
              <a:t>GREL averages </a:t>
            </a:r>
            <a:r>
              <a:rPr lang="en-US" dirty="0" smtClean="0">
                <a:solidFill>
                  <a:srgbClr val="00FF00"/>
                </a:solidFill>
              </a:rPr>
              <a:t>75%</a:t>
            </a:r>
            <a:r>
              <a:rPr lang="en-US" dirty="0" smtClean="0"/>
              <a:t> milk, </a:t>
            </a:r>
            <a:r>
              <a:rPr lang="en-US" dirty="0" smtClean="0">
                <a:solidFill>
                  <a:srgbClr val="00FF00"/>
                </a:solidFill>
              </a:rPr>
              <a:t>71%</a:t>
            </a:r>
            <a:r>
              <a:rPr lang="en-US" dirty="0" smtClean="0"/>
              <a:t> NM$, </a:t>
            </a:r>
            <a:r>
              <a:rPr lang="en-US" dirty="0" smtClean="0">
                <a:solidFill>
                  <a:srgbClr val="00FF00"/>
                </a:solidFill>
              </a:rPr>
              <a:t>12%</a:t>
            </a:r>
            <a:r>
              <a:rPr lang="en-US" dirty="0" smtClean="0"/>
              <a:t> RFI</a:t>
            </a:r>
          </a:p>
          <a:p>
            <a:pPr lvl="1"/>
            <a:r>
              <a:rPr lang="en-US" dirty="0" smtClean="0"/>
              <a:t>REL</a:t>
            </a:r>
            <a:r>
              <a:rPr lang="en-US" baseline="-25000" dirty="0" smtClean="0"/>
              <a:t>PA</a:t>
            </a:r>
            <a:r>
              <a:rPr lang="en-US" dirty="0" smtClean="0"/>
              <a:t> averages 35% milk, 33% NM$, 3% RFI</a:t>
            </a:r>
          </a:p>
          <a:p>
            <a:endParaRPr lang="en-US" dirty="0"/>
          </a:p>
        </p:txBody>
      </p:sp>
      <p:pic>
        <p:nvPicPr>
          <p:cNvPr id="4" name="Picture 2" descr="CABRIO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0730" y="1"/>
            <a:ext cx="1673270" cy="1196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vs. actual GREL for 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170372"/>
          </a:xfrm>
        </p:spPr>
        <p:txBody>
          <a:bodyPr/>
          <a:lstStyle/>
          <a:p>
            <a:r>
              <a:rPr lang="en-US" dirty="0" smtClean="0"/>
              <a:t>Expected genomic reliability was </a:t>
            </a:r>
            <a:r>
              <a:rPr lang="en-US" dirty="0" smtClean="0">
                <a:solidFill>
                  <a:srgbClr val="00FF00"/>
                </a:solidFill>
              </a:rPr>
              <a:t>19%</a:t>
            </a:r>
            <a:r>
              <a:rPr lang="en-US" dirty="0" smtClean="0"/>
              <a:t> for both RFI and SCS</a:t>
            </a:r>
          </a:p>
          <a:p>
            <a:r>
              <a:rPr lang="en-US" dirty="0" smtClean="0"/>
              <a:t>SCS GPTAs were correlated by only 0.39 from national vs. research cow reference data </a:t>
            </a:r>
          </a:p>
          <a:p>
            <a:r>
              <a:rPr lang="en-US" dirty="0" smtClean="0"/>
              <a:t>Observed REL of SCS was (0.39)</a:t>
            </a:r>
            <a:r>
              <a:rPr lang="en-US" baseline="30000" dirty="0" smtClean="0"/>
              <a:t>2</a:t>
            </a:r>
            <a:r>
              <a:rPr lang="en-US" dirty="0" smtClean="0"/>
              <a:t> * 72% = </a:t>
            </a:r>
            <a:r>
              <a:rPr lang="en-US" dirty="0" smtClean="0">
                <a:solidFill>
                  <a:srgbClr val="00FF00"/>
                </a:solidFill>
              </a:rPr>
              <a:t>11%</a:t>
            </a:r>
          </a:p>
          <a:p>
            <a:r>
              <a:rPr lang="en-US" dirty="0" smtClean="0"/>
              <a:t>RFI genomic REL was discounted to agree with </a:t>
            </a:r>
            <a:r>
              <a:rPr lang="en-US" dirty="0" err="1" smtClean="0"/>
              <a:t>Var</a:t>
            </a:r>
            <a:r>
              <a:rPr lang="en-US" dirty="0" smtClean="0"/>
              <a:t>(PTA) for RFI and observed REL of SCS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476273</TotalTime>
  <Words>968</Words>
  <Application>Microsoft Office PowerPoint</Application>
  <PresentationFormat>On-screen Show (4:3)</PresentationFormat>
  <Paragraphs>187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Humnst777 BT</vt:lpstr>
      <vt:lpstr>Monotype Sorts</vt:lpstr>
      <vt:lpstr>Wingdings 2</vt:lpstr>
      <vt:lpstr>smh08</vt:lpstr>
      <vt:lpstr>Preliminary Genomic Predictions of Feed Saved  for 1.4 Million Holsteins</vt:lpstr>
      <vt:lpstr>Feed intake data</vt:lpstr>
      <vt:lpstr>Topics</vt:lpstr>
      <vt:lpstr>6-week or 4-week trials</vt:lpstr>
      <vt:lpstr>Genotypes of research cows</vt:lpstr>
      <vt:lpstr>National RFI genomic evaluation</vt:lpstr>
      <vt:lpstr>Variance estimates for RFI (and SCS) </vt:lpstr>
      <vt:lpstr>Feed data vs. other trait data</vt:lpstr>
      <vt:lpstr>Computed vs. actual GREL for SCS</vt:lpstr>
      <vt:lpstr>Economic values</vt:lpstr>
      <vt:lpstr>Economic progress</vt:lpstr>
      <vt:lpstr>Reporting feed efficiency</vt:lpstr>
      <vt:lpstr>Conclusions</vt:lpstr>
      <vt:lpstr>Acknowledgments</vt:lpstr>
      <vt:lpstr>VanRaden DHI feed costs, 1972</vt:lpstr>
      <vt:lpstr>Paul’s DHI feed intake records, 1972</vt:lpstr>
      <vt:lpstr>Paul feeding cows, 1974</vt:lpstr>
      <vt:lpstr>Early feed intake studies at Beltsville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International Dairy Sire Proofs</dc:subject>
  <dc:creator>Admin</dc:creator>
  <cp:keywords>Dairy, International, Sire evaluations</cp:keywords>
  <cp:lastModifiedBy>paul vanraden</cp:lastModifiedBy>
  <cp:revision>25828</cp:revision>
  <cp:lastPrinted>2001-08-24T14:44:42Z</cp:lastPrinted>
  <dcterms:created xsi:type="dcterms:W3CDTF">2002-07-16T13:01:30Z</dcterms:created>
  <dcterms:modified xsi:type="dcterms:W3CDTF">2017-06-29T13:54:04Z</dcterms:modified>
  <cp:category>Interbull</cp:category>
</cp:coreProperties>
</file>