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6" r:id="rId3"/>
    <p:sldId id="335" r:id="rId4"/>
    <p:sldId id="365" r:id="rId5"/>
    <p:sldId id="373" r:id="rId6"/>
    <p:sldId id="280" r:id="rId7"/>
    <p:sldId id="374" r:id="rId8"/>
    <p:sldId id="295" r:id="rId9"/>
    <p:sldId id="346" r:id="rId10"/>
    <p:sldId id="359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8" r:id="rId22"/>
    <p:sldId id="364" r:id="rId23"/>
    <p:sldId id="368" r:id="rId24"/>
    <p:sldId id="371" r:id="rId25"/>
    <p:sldId id="372" r:id="rId26"/>
    <p:sldId id="370" r:id="rId27"/>
    <p:sldId id="378" r:id="rId28"/>
    <p:sldId id="379" r:id="rId29"/>
    <p:sldId id="377" r:id="rId30"/>
    <p:sldId id="380" r:id="rId31"/>
    <p:sldId id="366" r:id="rId32"/>
    <p:sldId id="367" r:id="rId33"/>
    <p:sldId id="369" r:id="rId34"/>
  </p:sldIdLst>
  <p:sldSz cx="9144000" cy="6858000" type="screen4x3"/>
  <p:notesSz cx="7010400" cy="92964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Monotype Sorts"/>
      <p:regular r:id="rId41"/>
    </p:embeddedFont>
    <p:embeddedFont>
      <p:font typeface="Humnst777 BT"/>
      <p:regular r:id="rId42"/>
      <p:bold r:id="rId43"/>
      <p:italic r:id="rId44"/>
      <p:boldItalic r:id="rId45"/>
    </p:embeddedFont>
    <p:embeddedFont>
      <p:font typeface="Aharoni" charset="-79"/>
      <p:bold r:id="rId46"/>
    </p:embeddedFont>
    <p:embeddedFont>
      <p:font typeface="SymbolProp BT"/>
      <p:regular r:id="rId47"/>
    </p:embeddedFont>
    <p:embeddedFont>
      <p:font typeface="Futura Hv BT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00"/>
    <a:srgbClr val="00FFFF"/>
    <a:srgbClr val="A3F8FF"/>
    <a:srgbClr val="00CED1"/>
    <a:srgbClr val="FFD700"/>
    <a:srgbClr val="FFCC00"/>
    <a:srgbClr val="F5F500"/>
    <a:srgbClr val="003366"/>
    <a:srgbClr val="663300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9450" autoAdjust="0"/>
    <p:restoredTop sz="94709" autoAdjust="0"/>
  </p:normalViewPr>
  <p:slideViewPr>
    <p:cSldViewPr snapToGrid="0">
      <p:cViewPr varScale="1">
        <p:scale>
          <a:sx n="75" d="100"/>
          <a:sy n="75" d="100"/>
        </p:scale>
        <p:origin x="-846" y="-90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08"/>
    </p:cViewPr>
  </p:sorterViewPr>
  <p:notesViewPr>
    <p:cSldViewPr snapToGrid="0"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861111111111133"/>
          <c:y val="5.8685446009389665E-2"/>
          <c:w val="0.64166666666666672"/>
          <c:h val="0.7136150234741802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23.670999999999999</c:v>
                </c:pt>
                <c:pt idx="1">
                  <c:v>25.033000000000001</c:v>
                </c:pt>
                <c:pt idx="2">
                  <c:v>21.943999999999974</c:v>
                </c:pt>
                <c:pt idx="3">
                  <c:v>21.044</c:v>
                </c:pt>
                <c:pt idx="4">
                  <c:v>17.559999999999999</c:v>
                </c:pt>
                <c:pt idx="5">
                  <c:v>14.953000000000014</c:v>
                </c:pt>
                <c:pt idx="6">
                  <c:v>12</c:v>
                </c:pt>
                <c:pt idx="7">
                  <c:v>11.143000000000001</c:v>
                </c:pt>
                <c:pt idx="8">
                  <c:v>10.81</c:v>
                </c:pt>
                <c:pt idx="9">
                  <c:v>11.016</c:v>
                </c:pt>
                <c:pt idx="10">
                  <c:v>10.127000000000001</c:v>
                </c:pt>
                <c:pt idx="11">
                  <c:v>9.4580000000000002</c:v>
                </c:pt>
                <c:pt idx="12">
                  <c:v>9.2060000000000013</c:v>
                </c:pt>
                <c:pt idx="13">
                  <c:v>9.043000000000001</c:v>
                </c:pt>
                <c:pt idx="14">
                  <c:v>9.1170000000000009</c:v>
                </c:pt>
              </c:numCache>
            </c:numRef>
          </c:val>
        </c:ser>
        <c:marker val="1"/>
        <c:axId val="261184128"/>
        <c:axId val="261191936"/>
      </c:line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</c:v>
                </c:pt>
                <c:pt idx="1">
                  <c:v>2171</c:v>
                </c:pt>
                <c:pt idx="2">
                  <c:v>2410</c:v>
                </c:pt>
                <c:pt idx="3">
                  <c:v>2656</c:v>
                </c:pt>
                <c:pt idx="4">
                  <c:v>3183</c:v>
                </c:pt>
                <c:pt idx="5">
                  <c:v>3775</c:v>
                </c:pt>
                <c:pt idx="6">
                  <c:v>4669</c:v>
                </c:pt>
                <c:pt idx="7">
                  <c:v>4704</c:v>
                </c:pt>
                <c:pt idx="8">
                  <c:v>5404</c:v>
                </c:pt>
                <c:pt idx="9">
                  <c:v>5906</c:v>
                </c:pt>
                <c:pt idx="10">
                  <c:v>6657</c:v>
                </c:pt>
                <c:pt idx="11">
                  <c:v>7470</c:v>
                </c:pt>
                <c:pt idx="12">
                  <c:v>8273</c:v>
                </c:pt>
                <c:pt idx="13">
                  <c:v>9121</c:v>
                </c:pt>
                <c:pt idx="14">
                  <c:v>9613</c:v>
                </c:pt>
              </c:numCache>
            </c:numRef>
          </c:val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</c:ser>
        <c:marker val="1"/>
        <c:axId val="261235072"/>
        <c:axId val="261236608"/>
      </c:lineChart>
      <c:catAx>
        <c:axId val="261184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35"/>
              <c:y val="0.87323943661972014"/>
            </c:manualLayout>
          </c:layout>
          <c:spPr>
            <a:noFill/>
            <a:ln w="31711">
              <a:noFill/>
            </a:ln>
          </c:spPr>
        </c:title>
        <c:numFmt formatCode="General" sourceLinked="1"/>
        <c:tickLblPos val="nextTo"/>
        <c:spPr>
          <a:ln w="47567" cap="sq">
            <a:solidFill>
              <a:schemeClr val="tx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1191936"/>
        <c:crossesAt val="0"/>
        <c:auto val="1"/>
        <c:lblAlgn val="ctr"/>
        <c:lblOffset val="100"/>
        <c:tickLblSkip val="2"/>
        <c:tickMarkSkip val="2"/>
      </c:catAx>
      <c:valAx>
        <c:axId val="261191936"/>
        <c:scaling>
          <c:orientation val="minMax"/>
          <c:max val="30"/>
          <c:min val="0"/>
        </c:scaling>
        <c:axPos val="l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Cows (millions)</a:t>
                </a:r>
              </a:p>
            </c:rich>
          </c:tx>
          <c:layout>
            <c:manualLayout>
              <c:xMode val="edge"/>
              <c:yMode val="edge"/>
              <c:x val="0"/>
              <c:y val="0.18779342723004694"/>
            </c:manualLayout>
          </c:layout>
          <c:spPr>
            <a:noFill/>
            <a:ln w="31711">
              <a:noFill/>
            </a:ln>
          </c:spPr>
        </c:title>
        <c:numFmt formatCode="General" sourceLinked="1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1184128"/>
        <c:crosses val="autoZero"/>
        <c:crossBetween val="midCat"/>
        <c:majorUnit val="5"/>
      </c:valAx>
      <c:catAx>
        <c:axId val="261235072"/>
        <c:scaling>
          <c:orientation val="minMax"/>
        </c:scaling>
        <c:delete val="1"/>
        <c:axPos val="b"/>
        <c:tickLblPos val="none"/>
        <c:crossAx val="261236608"/>
        <c:crossesAt val="0"/>
        <c:auto val="1"/>
        <c:lblAlgn val="ctr"/>
        <c:lblOffset val="100"/>
      </c:catAx>
      <c:valAx>
        <c:axId val="261236608"/>
        <c:scaling>
          <c:orientation val="minMax"/>
          <c:max val="10000"/>
          <c:min val="0"/>
        </c:scaling>
        <c:axPos val="r"/>
        <c:title>
          <c:tx>
            <c:rich>
              <a:bodyPr rot="5400000" vert="horz"/>
              <a:lstStyle/>
              <a:p>
                <a:pPr algn="ctr">
                  <a:defRPr sz="2747" b="1" i="0" u="none" strike="noStrike" baseline="0">
                    <a:solidFill>
                      <a:srgbClr val="00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rgbClr val="00FFFF"/>
                    </a:solidFill>
                  </a:rPr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2500000000000004"/>
              <c:y val="0.12676056338028169"/>
            </c:manualLayout>
          </c:layout>
          <c:spPr>
            <a:noFill/>
            <a:ln w="31711">
              <a:noFill/>
            </a:ln>
          </c:spPr>
        </c:title>
        <c:numFmt formatCode="#,##0" sourceLinked="0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00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61235072"/>
        <c:crosses val="max"/>
        <c:crossBetween val="midCat"/>
        <c:majorUnit val="2000"/>
      </c:valAx>
      <c:spPr>
        <a:noFill/>
        <a:ln w="3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659798237370264"/>
          <c:y val="4.5519169117399415E-2"/>
          <c:w val="0.8289423979638979"/>
          <c:h val="0.7677622913878396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44450">
              <a:solidFill>
                <a:srgbClr val="00FFFF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J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208</c:v>
                </c:pt>
                <c:pt idx="1">
                  <c:v>207</c:v>
                </c:pt>
                <c:pt idx="2">
                  <c:v>244</c:v>
                </c:pt>
                <c:pt idx="3">
                  <c:v>199</c:v>
                </c:pt>
                <c:pt idx="4">
                  <c:v>164</c:v>
                </c:pt>
                <c:pt idx="5">
                  <c:v>264</c:v>
                </c:pt>
                <c:pt idx="6">
                  <c:v>233</c:v>
                </c:pt>
                <c:pt idx="7">
                  <c:v>289</c:v>
                </c:pt>
                <c:pt idx="8">
                  <c:v>360</c:v>
                </c:pt>
                <c:pt idx="9">
                  <c:v>380</c:v>
                </c:pt>
                <c:pt idx="10">
                  <c:v>351</c:v>
                </c:pt>
                <c:pt idx="11">
                  <c:v>398</c:v>
                </c:pt>
                <c:pt idx="12">
                  <c:v>413</c:v>
                </c:pt>
                <c:pt idx="13">
                  <c:v>349</c:v>
                </c:pt>
                <c:pt idx="14">
                  <c:v>487</c:v>
                </c:pt>
                <c:pt idx="15">
                  <c:v>394</c:v>
                </c:pt>
                <c:pt idx="16">
                  <c:v>312</c:v>
                </c:pt>
                <c:pt idx="17">
                  <c:v>428</c:v>
                </c:pt>
                <c:pt idx="18">
                  <c:v>431</c:v>
                </c:pt>
                <c:pt idx="19">
                  <c:v>455</c:v>
                </c:pt>
                <c:pt idx="20">
                  <c:v>467</c:v>
                </c:pt>
                <c:pt idx="21">
                  <c:v>503</c:v>
                </c:pt>
                <c:pt idx="22">
                  <c:v>524</c:v>
                </c:pt>
                <c:pt idx="23">
                  <c:v>587</c:v>
                </c:pt>
                <c:pt idx="24">
                  <c:v>618</c:v>
                </c:pt>
                <c:pt idx="25">
                  <c:v>539</c:v>
                </c:pt>
                <c:pt idx="26">
                  <c:v>716</c:v>
                </c:pt>
                <c:pt idx="27">
                  <c:v>546</c:v>
                </c:pt>
                <c:pt idx="28">
                  <c:v>473</c:v>
                </c:pt>
                <c:pt idx="29">
                  <c:v>694</c:v>
                </c:pt>
                <c:pt idx="30">
                  <c:v>599</c:v>
                </c:pt>
                <c:pt idx="31">
                  <c:v>715</c:v>
                </c:pt>
                <c:pt idx="32">
                  <c:v>803</c:v>
                </c:pt>
                <c:pt idx="33">
                  <c:v>738</c:v>
                </c:pt>
                <c:pt idx="34">
                  <c:v>773</c:v>
                </c:pt>
                <c:pt idx="35">
                  <c:v>747</c:v>
                </c:pt>
              </c:numCache>
            </c:numRef>
          </c:val>
        </c:ser>
        <c:marker val="1"/>
        <c:axId val="242337664"/>
        <c:axId val="245669888"/>
      </c:lineChart>
      <c:catAx>
        <c:axId val="242337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2007         </a:t>
                </a:r>
                <a:r>
                  <a:rPr lang="en-US" dirty="0" smtClean="0"/>
                  <a:t>                       </a:t>
                </a:r>
                <a:r>
                  <a:rPr lang="en-US" dirty="0"/>
                  <a:t>2008  </a:t>
                </a:r>
                <a:r>
                  <a:rPr lang="en-US" dirty="0" smtClean="0"/>
                  <a:t>                              2009</a:t>
                </a:r>
                <a:endParaRPr lang="en-US" dirty="0"/>
              </a:p>
              <a:p>
                <a:pPr>
                  <a:defRPr/>
                </a:pPr>
                <a:r>
                  <a:rPr lang="en-US" dirty="0"/>
                  <a:t>Birth date</a:t>
                </a:r>
              </a:p>
            </c:rich>
          </c:tx>
          <c:layout>
            <c:manualLayout>
              <c:xMode val="edge"/>
              <c:yMode val="edge"/>
              <c:x val="0.23655742089762494"/>
              <c:y val="0.86883885380029879"/>
            </c:manualLayout>
          </c:layout>
        </c:title>
        <c:tickLblPos val="nextTo"/>
        <c:spPr>
          <a:ln w="34925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700"/>
            </a:pPr>
            <a:endParaRPr lang="en-US"/>
          </a:p>
        </c:txPr>
        <c:crossAx val="245669888"/>
        <c:crosses val="autoZero"/>
        <c:auto val="1"/>
        <c:lblAlgn val="ctr"/>
        <c:lblOffset val="0"/>
        <c:tickMarkSkip val="12"/>
      </c:catAx>
      <c:valAx>
        <c:axId val="2456698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en-US" sz="2200"/>
                  <a:t>Genotyped bulls, no.</a:t>
                </a:r>
              </a:p>
            </c:rich>
          </c:tx>
          <c:layout>
            <c:manualLayout>
              <c:xMode val="edge"/>
              <c:yMode val="edge"/>
              <c:x val="4.1579624267042096E-3"/>
              <c:y val="0.17044526853980452"/>
            </c:manualLayout>
          </c:layout>
        </c:title>
        <c:numFmt formatCode="General" sourceLinked="1"/>
        <c:tickLblPos val="nextTo"/>
        <c:spPr>
          <a:ln w="34925" cap="sq">
            <a:solidFill>
              <a:schemeClr val="tx1"/>
            </a:solidFill>
            <a:miter lim="800000"/>
          </a:ln>
        </c:spPr>
        <c:crossAx val="242337664"/>
        <c:crossesAt val="1"/>
        <c:crossBetween val="midCat"/>
      </c:valAx>
      <c:spPr>
        <a:noFill/>
        <a:ln w="25400">
          <a:noFill/>
        </a:ln>
      </c:spPr>
    </c:plotArea>
    <c:plotVisOnly val="1"/>
  </c:chart>
  <c:spPr>
    <a:noFill/>
  </c:spPr>
  <c:txPr>
    <a:bodyPr/>
    <a:lstStyle/>
    <a:p>
      <a:pPr>
        <a:defRPr sz="2000" b="1">
          <a:latin typeface="Calibri" pitchFamily="34" charset="0"/>
          <a:cs typeface="Calibri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942845872589654"/>
          <c:y val="3.8039912960765143E-2"/>
          <c:w val="0.74919581873075214"/>
          <c:h val="0.77314645812910576"/>
        </c:manualLayout>
      </c:layout>
      <c:lineChart>
        <c:grouping val="standard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Data!$C$2:$C$52</c:f>
              <c:numCache>
                <c:formatCode>#,##0.00</c:formatCode>
                <c:ptCount val="51"/>
                <c:pt idx="0">
                  <c:v>-3365.201346026432</c:v>
                </c:pt>
                <c:pt idx="1">
                  <c:v>-3342.0681382292428</c:v>
                </c:pt>
                <c:pt idx="2">
                  <c:v>-3325.2852227685357</c:v>
                </c:pt>
                <c:pt idx="3">
                  <c:v>-3278.5652148644112</c:v>
                </c:pt>
                <c:pt idx="4">
                  <c:v>-3240.4634608455112</c:v>
                </c:pt>
                <c:pt idx="5">
                  <c:v>-3193.7434529413822</c:v>
                </c:pt>
                <c:pt idx="6">
                  <c:v>-3151.5593681347418</c:v>
                </c:pt>
                <c:pt idx="7">
                  <c:v>-3118.9007218328279</c:v>
                </c:pt>
                <c:pt idx="8">
                  <c:v>-3082.6133370529255</c:v>
                </c:pt>
                <c:pt idx="9">
                  <c:v>-3022.7391521660802</c:v>
                </c:pt>
                <c:pt idx="10">
                  <c:v>-2969.6688519254653</c:v>
                </c:pt>
                <c:pt idx="11">
                  <c:v>-2905.7123362508892</c:v>
                </c:pt>
                <c:pt idx="12">
                  <c:v>-2833.1375666910762</c:v>
                </c:pt>
                <c:pt idx="13">
                  <c:v>-2763.2843509897593</c:v>
                </c:pt>
                <c:pt idx="14">
                  <c:v>-2691.6167660494471</c:v>
                </c:pt>
                <c:pt idx="15">
                  <c:v>-2629.0210273041116</c:v>
                </c:pt>
                <c:pt idx="16">
                  <c:v>-2541.4777115225934</c:v>
                </c:pt>
                <c:pt idx="17">
                  <c:v>-2448.0376957143358</c:v>
                </c:pt>
                <c:pt idx="18">
                  <c:v>-2368.6590415082942</c:v>
                </c:pt>
                <c:pt idx="19">
                  <c:v>-2282.4765026560212</c:v>
                </c:pt>
                <c:pt idx="20">
                  <c:v>-2199.4691099719871</c:v>
                </c:pt>
                <c:pt idx="21">
                  <c:v>-2110.1114249514712</c:v>
                </c:pt>
                <c:pt idx="22">
                  <c:v>-2024.3824784089447</c:v>
                </c:pt>
                <c:pt idx="23">
                  <c:v>-1934.1176087689323</c:v>
                </c:pt>
                <c:pt idx="24">
                  <c:v>-1854.2853622531409</c:v>
                </c:pt>
                <c:pt idx="25">
                  <c:v>-1766.7420464716208</c:v>
                </c:pt>
                <c:pt idx="26">
                  <c:v>-1679.1987306900999</c:v>
                </c:pt>
                <c:pt idx="27">
                  <c:v>-1600.2736687938068</c:v>
                </c:pt>
                <c:pt idx="28">
                  <c:v>-1504.565691436808</c:v>
                </c:pt>
                <c:pt idx="29">
                  <c:v>-1401.6002371238276</c:v>
                </c:pt>
                <c:pt idx="30">
                  <c:v>-1315.8712905813006</c:v>
                </c:pt>
                <c:pt idx="31">
                  <c:v>-1217.8953516755589</c:v>
                </c:pt>
                <c:pt idx="32">
                  <c:v>-1117.6514512210708</c:v>
                </c:pt>
                <c:pt idx="33">
                  <c:v>-1023.7578431030676</c:v>
                </c:pt>
                <c:pt idx="34">
                  <c:v>-929.86423498506281</c:v>
                </c:pt>
                <c:pt idx="35">
                  <c:v>-835.51703455731126</c:v>
                </c:pt>
                <c:pt idx="36">
                  <c:v>-739.8090572003116</c:v>
                </c:pt>
                <c:pt idx="37">
                  <c:v>-645.46185677255846</c:v>
                </c:pt>
                <c:pt idx="38">
                  <c:v>-557.46494868128877</c:v>
                </c:pt>
                <c:pt idx="39">
                  <c:v>-477.17910985574974</c:v>
                </c:pt>
                <c:pt idx="40">
                  <c:v>-395.53249410096385</c:v>
                </c:pt>
                <c:pt idx="41">
                  <c:v>-308.89636293894063</c:v>
                </c:pt>
                <c:pt idx="42">
                  <c:v>-215.45634713068571</c:v>
                </c:pt>
                <c:pt idx="43">
                  <c:v>-143.3351698806247</c:v>
                </c:pt>
                <c:pt idx="44">
                  <c:v>-73.481954179307579</c:v>
                </c:pt>
                <c:pt idx="45">
                  <c:v>0</c:v>
                </c:pt>
                <c:pt idx="46">
                  <c:v>82.100208064534769</c:v>
                </c:pt>
                <c:pt idx="47">
                  <c:v>152.86060838534962</c:v>
                </c:pt>
                <c:pt idx="48">
                  <c:v>196.85906243098421</c:v>
                </c:pt>
                <c:pt idx="49">
                  <c:v>246.30062419360465</c:v>
                </c:pt>
              </c:numCache>
            </c:numRef>
          </c:val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Data!$E$2:$E$52</c:f>
              <c:numCache>
                <c:formatCode>#,##0.00</c:formatCode>
                <c:ptCount val="51"/>
                <c:pt idx="0">
                  <c:v>-3278.5652148644112</c:v>
                </c:pt>
                <c:pt idx="1">
                  <c:v>-3261.7822994037001</c:v>
                </c:pt>
                <c:pt idx="2">
                  <c:v>-3254.0712301379763</c:v>
                </c:pt>
                <c:pt idx="3">
                  <c:v>-3192.3826760121356</c:v>
                </c:pt>
                <c:pt idx="4">
                  <c:v>-3138.4051911520269</c:v>
                </c:pt>
                <c:pt idx="5">
                  <c:v>-3079.8917831944323</c:v>
                </c:pt>
                <c:pt idx="6">
                  <c:v>-3014.5744905906013</c:v>
                </c:pt>
                <c:pt idx="7">
                  <c:v>-2984.6373981471802</c:v>
                </c:pt>
                <c:pt idx="8">
                  <c:v>-2953.7931210842612</c:v>
                </c:pt>
                <c:pt idx="9">
                  <c:v>-2869.4249514709813</c:v>
                </c:pt>
                <c:pt idx="10">
                  <c:v>-2785.5103741674516</c:v>
                </c:pt>
                <c:pt idx="11">
                  <c:v>-2681.6377352349759</c:v>
                </c:pt>
                <c:pt idx="12">
                  <c:v>-2582.7546117097299</c:v>
                </c:pt>
                <c:pt idx="13">
                  <c:v>-2488.8610035917309</c:v>
                </c:pt>
                <c:pt idx="14">
                  <c:v>-2414.0182724831752</c:v>
                </c:pt>
                <c:pt idx="15">
                  <c:v>-2344.1650567818574</c:v>
                </c:pt>
                <c:pt idx="16">
                  <c:v>-2225.3238716276687</c:v>
                </c:pt>
                <c:pt idx="17">
                  <c:v>-2108.2970557124759</c:v>
                </c:pt>
                <c:pt idx="18">
                  <c:v>-2003.0636398507509</c:v>
                </c:pt>
                <c:pt idx="19">
                  <c:v>-1896.92303936953</c:v>
                </c:pt>
                <c:pt idx="20">
                  <c:v>-1806.6581697295162</c:v>
                </c:pt>
                <c:pt idx="21">
                  <c:v>-1710.4966000627696</c:v>
                </c:pt>
                <c:pt idx="22">
                  <c:v>-1633.3859074054703</c:v>
                </c:pt>
                <c:pt idx="23">
                  <c:v>-1543.1210377654568</c:v>
                </c:pt>
                <c:pt idx="24">
                  <c:v>-1475.9893759226331</c:v>
                </c:pt>
                <c:pt idx="25">
                  <c:v>-1394.7963524775953</c:v>
                </c:pt>
                <c:pt idx="26">
                  <c:v>-1303.1707059083349</c:v>
                </c:pt>
                <c:pt idx="27">
                  <c:v>-1231.5031209680228</c:v>
                </c:pt>
                <c:pt idx="28">
                  <c:v>-1139.423882089015</c:v>
                </c:pt>
                <c:pt idx="29">
                  <c:v>-1025.1186200323127</c:v>
                </c:pt>
                <c:pt idx="30">
                  <c:v>-948.91511199451281</c:v>
                </c:pt>
                <c:pt idx="31">
                  <c:v>-838.23858841580341</c:v>
                </c:pt>
                <c:pt idx="32">
                  <c:v>-733.00517255407954</c:v>
                </c:pt>
                <c:pt idx="33">
                  <c:v>-637.29719519708021</c:v>
                </c:pt>
                <c:pt idx="34">
                  <c:v>-537.05329474259281</c:v>
                </c:pt>
                <c:pt idx="35">
                  <c:v>-451.32434820006745</c:v>
                </c:pt>
                <c:pt idx="36">
                  <c:v>-342.46219386035267</c:v>
                </c:pt>
                <c:pt idx="37">
                  <c:v>-240.85751647661905</c:v>
                </c:pt>
                <c:pt idx="38">
                  <c:v>-154.67497762434445</c:v>
                </c:pt>
                <c:pt idx="39">
                  <c:v>-91.625646569259857</c:v>
                </c:pt>
                <c:pt idx="40">
                  <c:v>-15.4221385314596</c:v>
                </c:pt>
                <c:pt idx="41">
                  <c:v>73.028361869558537</c:v>
                </c:pt>
                <c:pt idx="42">
                  <c:v>161.93245458032581</c:v>
                </c:pt>
                <c:pt idx="43">
                  <c:v>221.35304715742032</c:v>
                </c:pt>
                <c:pt idx="44">
                  <c:v>263.53713196405909</c:v>
                </c:pt>
                <c:pt idx="45">
                  <c:v>333.84393997512524</c:v>
                </c:pt>
                <c:pt idx="46">
                  <c:v>417.30492496890656</c:v>
                </c:pt>
                <c:pt idx="47">
                  <c:v>474.00396368750796</c:v>
                </c:pt>
                <c:pt idx="48">
                  <c:v>494.41561762620421</c:v>
                </c:pt>
                <c:pt idx="49">
                  <c:v>521.6311562111332</c:v>
                </c:pt>
              </c:numCache>
            </c:numRef>
          </c:val>
        </c:ser>
        <c:ser>
          <c:idx val="7"/>
          <c:order val="2"/>
          <c:tx>
            <c:strRef>
              <c:f>Data!$F$1</c:f>
              <c:strCache>
                <c:ptCount val="1"/>
                <c:pt idx="0">
                  <c:v>11,828.33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bevel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Data!$F$2:$F$52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marker val="1"/>
        <c:axId val="257141760"/>
        <c:axId val="197657728"/>
      </c:lineChart>
      <c:catAx>
        <c:axId val="257141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36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97657728"/>
        <c:crossesAt val="-10000"/>
        <c:lblAlgn val="ctr"/>
        <c:lblOffset val="0"/>
        <c:tickLblSkip val="10"/>
        <c:tickMarkSkip val="10"/>
      </c:catAx>
      <c:valAx>
        <c:axId val="1976577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1.906027642498447E-3"/>
              <c:y val="0.1631854059470759"/>
            </c:manualLayout>
          </c:layout>
        </c:title>
        <c:numFmt formatCode="#,##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57141760"/>
        <c:crossesAt val="1"/>
        <c:crossBetween val="midCat"/>
        <c:majorUnit val="1000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0707144265925"/>
          <c:y val="3.8040001944201422E-2"/>
          <c:w val="0.77694148347063663"/>
          <c:h val="0.77314645812910665"/>
        </c:manualLayout>
      </c:layout>
      <c:lineChart>
        <c:grouping val="standard"/>
        <c:ser>
          <c:idx val="6"/>
          <c:order val="0"/>
          <c:tx>
            <c:strRef>
              <c:f>Data!$H$1</c:f>
              <c:strCache>
                <c:ptCount val="1"/>
                <c:pt idx="0">
                  <c:v>Cow BVF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Data!$H$2:$H$52</c:f>
              <c:numCache>
                <c:formatCode>#,##0.00</c:formatCode>
                <c:ptCount val="51"/>
                <c:pt idx="0">
                  <c:v>-112.944485127454</c:v>
                </c:pt>
                <c:pt idx="1">
                  <c:v>-112.03730050795645</c:v>
                </c:pt>
                <c:pt idx="2">
                  <c:v>-111.13011588845875</c:v>
                </c:pt>
                <c:pt idx="3">
                  <c:v>-109.76933895921239</c:v>
                </c:pt>
                <c:pt idx="4">
                  <c:v>-108.86215433971475</c:v>
                </c:pt>
                <c:pt idx="5">
                  <c:v>-107.04778510071951</c:v>
                </c:pt>
                <c:pt idx="6">
                  <c:v>-104.77982355197553</c:v>
                </c:pt>
                <c:pt idx="7">
                  <c:v>-103.87263893247768</c:v>
                </c:pt>
                <c:pt idx="8">
                  <c:v>-102.05826969348259</c:v>
                </c:pt>
                <c:pt idx="9">
                  <c:v>-100.24390045448736</c:v>
                </c:pt>
                <c:pt idx="10">
                  <c:v>-98.883123525240975</c:v>
                </c:pt>
                <c:pt idx="11">
                  <c:v>-96.615161976496736</c:v>
                </c:pt>
                <c:pt idx="12">
                  <c:v>-93.893608118003897</c:v>
                </c:pt>
                <c:pt idx="13">
                  <c:v>-92.079238879008642</c:v>
                </c:pt>
                <c:pt idx="14">
                  <c:v>-90.264869640013629</c:v>
                </c:pt>
                <c:pt idx="15">
                  <c:v>-87.996908091269432</c:v>
                </c:pt>
                <c:pt idx="16">
                  <c:v>-85.728946542525236</c:v>
                </c:pt>
                <c:pt idx="17">
                  <c:v>-82.553800374283597</c:v>
                </c:pt>
                <c:pt idx="18">
                  <c:v>-80.739431135288356</c:v>
                </c:pt>
                <c:pt idx="19">
                  <c:v>-77.564284967046845</c:v>
                </c:pt>
                <c:pt idx="20">
                  <c:v>-74.389138798805078</c:v>
                </c:pt>
                <c:pt idx="21">
                  <c:v>-70.760400320814583</c:v>
                </c:pt>
                <c:pt idx="22">
                  <c:v>-67.585254152572858</c:v>
                </c:pt>
                <c:pt idx="23">
                  <c:v>-64.410107984331319</c:v>
                </c:pt>
                <c:pt idx="24">
                  <c:v>-61.234961816089552</c:v>
                </c:pt>
                <c:pt idx="25">
                  <c:v>-58.05981564784787</c:v>
                </c:pt>
                <c:pt idx="26">
                  <c:v>-55.338261789354995</c:v>
                </c:pt>
                <c:pt idx="27">
                  <c:v>-52.163115621113356</c:v>
                </c:pt>
                <c:pt idx="28">
                  <c:v>-47.173600213876398</c:v>
                </c:pt>
                <c:pt idx="29">
                  <c:v>-43.091269426137096</c:v>
                </c:pt>
                <c:pt idx="30">
                  <c:v>-39.916123257895379</c:v>
                </c:pt>
                <c:pt idx="31">
                  <c:v>-37.194569399402525</c:v>
                </c:pt>
                <c:pt idx="32">
                  <c:v>-34.473015540909707</c:v>
                </c:pt>
                <c:pt idx="33">
                  <c:v>-31.751461682416824</c:v>
                </c:pt>
                <c:pt idx="34">
                  <c:v>-29.029907823923914</c:v>
                </c:pt>
                <c:pt idx="35">
                  <c:v>-26.308353965431063</c:v>
                </c:pt>
                <c:pt idx="36">
                  <c:v>-24.040392416687006</c:v>
                </c:pt>
                <c:pt idx="37">
                  <c:v>-21.318838558194141</c:v>
                </c:pt>
                <c:pt idx="38">
                  <c:v>-18.59728469970127</c:v>
                </c:pt>
                <c:pt idx="39">
                  <c:v>-15.875730841208421</c:v>
                </c:pt>
                <c:pt idx="40">
                  <c:v>-13.607769292464353</c:v>
                </c:pt>
                <c:pt idx="41">
                  <c:v>-10.432623124222664</c:v>
                </c:pt>
                <c:pt idx="42">
                  <c:v>-7.2574769559809793</c:v>
                </c:pt>
                <c:pt idx="43">
                  <c:v>-5.4431077169857378</c:v>
                </c:pt>
                <c:pt idx="44">
                  <c:v>-2.7215538584928716</c:v>
                </c:pt>
                <c:pt idx="45">
                  <c:v>0</c:v>
                </c:pt>
                <c:pt idx="46">
                  <c:v>2.7215538584928716</c:v>
                </c:pt>
                <c:pt idx="47">
                  <c:v>6.3502923364833634</c:v>
                </c:pt>
                <c:pt idx="48">
                  <c:v>8.1646615754786058</c:v>
                </c:pt>
                <c:pt idx="49">
                  <c:v>10.432623124222664</c:v>
                </c:pt>
              </c:numCache>
            </c:numRef>
          </c:val>
        </c:ser>
        <c:ser>
          <c:idx val="7"/>
          <c:order val="1"/>
          <c:tx>
            <c:strRef>
              <c:f>Data!$J$1</c:f>
              <c:strCache>
                <c:ptCount val="1"/>
                <c:pt idx="0">
                  <c:v>Sire BVF (kg)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Data!$J$2:$J$52</c:f>
              <c:numCache>
                <c:formatCode>#,##0.00</c:formatCode>
                <c:ptCount val="51"/>
                <c:pt idx="0">
                  <c:v>-107.95496972021732</c:v>
                </c:pt>
                <c:pt idx="1">
                  <c:v>-107.50137741046822</c:v>
                </c:pt>
                <c:pt idx="2">
                  <c:v>-107.50137741046822</c:v>
                </c:pt>
                <c:pt idx="3">
                  <c:v>-106.14060048122192</c:v>
                </c:pt>
                <c:pt idx="4">
                  <c:v>-104.77982355197553</c:v>
                </c:pt>
                <c:pt idx="5">
                  <c:v>-102.51186200323139</c:v>
                </c:pt>
                <c:pt idx="6">
                  <c:v>-99.336715834989604</c:v>
                </c:pt>
                <c:pt idx="7">
                  <c:v>-98.429531215492048</c:v>
                </c:pt>
                <c:pt idx="8">
                  <c:v>-97.068754286245664</c:v>
                </c:pt>
                <c:pt idx="9">
                  <c:v>-94.347200427752796</c:v>
                </c:pt>
                <c:pt idx="10">
                  <c:v>-92.53283118875747</c:v>
                </c:pt>
                <c:pt idx="11">
                  <c:v>-89.357685020515873</c:v>
                </c:pt>
                <c:pt idx="12">
                  <c:v>-85.728946542525236</c:v>
                </c:pt>
                <c:pt idx="13">
                  <c:v>-83.46098499378131</c:v>
                </c:pt>
                <c:pt idx="14">
                  <c:v>-81.646615754786069</c:v>
                </c:pt>
                <c:pt idx="15">
                  <c:v>-79.378654206042</c:v>
                </c:pt>
                <c:pt idx="16">
                  <c:v>-76.203508037800319</c:v>
                </c:pt>
                <c:pt idx="17">
                  <c:v>-72.574769559809809</c:v>
                </c:pt>
                <c:pt idx="18">
                  <c:v>-69.853215701317069</c:v>
                </c:pt>
                <c:pt idx="19">
                  <c:v>-65.770884913577618</c:v>
                </c:pt>
                <c:pt idx="20">
                  <c:v>-61.688554125838365</c:v>
                </c:pt>
                <c:pt idx="21">
                  <c:v>-57.606223338099063</c:v>
                </c:pt>
                <c:pt idx="22">
                  <c:v>-53.977484860108518</c:v>
                </c:pt>
                <c:pt idx="23">
                  <c:v>-51.255931001615657</c:v>
                </c:pt>
                <c:pt idx="24">
                  <c:v>-48.080784833374004</c:v>
                </c:pt>
                <c:pt idx="25">
                  <c:v>-44.905638665132301</c:v>
                </c:pt>
                <c:pt idx="26">
                  <c:v>-41.730492496890655</c:v>
                </c:pt>
                <c:pt idx="27">
                  <c:v>-39.008938638397829</c:v>
                </c:pt>
                <c:pt idx="28">
                  <c:v>-32.658646301914395</c:v>
                </c:pt>
                <c:pt idx="29">
                  <c:v>-27.21553858492867</c:v>
                </c:pt>
                <c:pt idx="30">
                  <c:v>-24.947577036184629</c:v>
                </c:pt>
                <c:pt idx="31">
                  <c:v>-23.133207797189392</c:v>
                </c:pt>
                <c:pt idx="32">
                  <c:v>-21.772430867942919</c:v>
                </c:pt>
                <c:pt idx="33">
                  <c:v>-19.504469319198893</c:v>
                </c:pt>
                <c:pt idx="34">
                  <c:v>-16.782915460706025</c:v>
                </c:pt>
                <c:pt idx="35">
                  <c:v>-14.968546221710779</c:v>
                </c:pt>
                <c:pt idx="36">
                  <c:v>-12.24699236321791</c:v>
                </c:pt>
                <c:pt idx="37">
                  <c:v>-9.9790308144738642</c:v>
                </c:pt>
                <c:pt idx="38">
                  <c:v>-7.7110692657297983</c:v>
                </c:pt>
                <c:pt idx="39">
                  <c:v>-4.9895154072369268</c:v>
                </c:pt>
                <c:pt idx="40">
                  <c:v>-2.2679615487440627</c:v>
                </c:pt>
                <c:pt idx="41">
                  <c:v>1.3607769292464356</c:v>
                </c:pt>
                <c:pt idx="42">
                  <c:v>4.5359230974881184</c:v>
                </c:pt>
                <c:pt idx="43">
                  <c:v>5.4431077169857378</c:v>
                </c:pt>
                <c:pt idx="44">
                  <c:v>7.7110692657297983</c:v>
                </c:pt>
                <c:pt idx="45">
                  <c:v>10.432623124222664</c:v>
                </c:pt>
                <c:pt idx="46">
                  <c:v>14.061361602213143</c:v>
                </c:pt>
                <c:pt idx="47">
                  <c:v>17.690100080203646</c:v>
                </c:pt>
                <c:pt idx="48">
                  <c:v>19.050877009450105</c:v>
                </c:pt>
                <c:pt idx="49">
                  <c:v>20.865246248445292</c:v>
                </c:pt>
              </c:numCache>
            </c:numRef>
          </c:val>
        </c:ser>
        <c:ser>
          <c:idx val="0"/>
          <c:order val="2"/>
          <c:tx>
            <c:strRef>
              <c:f>Data!$K$1</c:f>
              <c:strCache>
                <c:ptCount val="1"/>
                <c:pt idx="0">
                  <c:v>431.82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Data!$K$2:$K$52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marker val="1"/>
        <c:axId val="198342144"/>
        <c:axId val="242640000"/>
      </c:lineChart>
      <c:catAx>
        <c:axId val="198342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58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2640000"/>
        <c:crossesAt val="-120"/>
        <c:lblAlgn val="ctr"/>
        <c:lblOffset val="0"/>
        <c:tickLblSkip val="10"/>
        <c:tickMarkSkip val="10"/>
      </c:catAx>
      <c:valAx>
        <c:axId val="242640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1.9060276424984475E-3"/>
              <c:y val="0.16318540594707576"/>
            </c:manualLayout>
          </c:layout>
        </c:title>
        <c:numFmt formatCode="#,##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198342144"/>
        <c:crossesAt val="1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935138743495236"/>
          <c:y val="3.8040001944201422E-2"/>
          <c:w val="0.79389716747834271"/>
          <c:h val="0.77314645812910721"/>
        </c:manualLayout>
      </c:layout>
      <c:lineChart>
        <c:grouping val="standard"/>
        <c:ser>
          <c:idx val="7"/>
          <c:order val="0"/>
          <c:tx>
            <c:strRef>
              <c:f>Data!$M$1</c:f>
              <c:strCache>
                <c:ptCount val="1"/>
                <c:pt idx="0">
                  <c:v>Cow BVP (kg)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Data!$A$12:$A$52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Data!$M$12:$M$52</c:f>
              <c:numCache>
                <c:formatCode>#,##0.00</c:formatCode>
                <c:ptCount val="41"/>
                <c:pt idx="0">
                  <c:v>-72.574769559809809</c:v>
                </c:pt>
                <c:pt idx="1">
                  <c:v>-73.028361869558537</c:v>
                </c:pt>
                <c:pt idx="2">
                  <c:v>-71.667584940312338</c:v>
                </c:pt>
                <c:pt idx="3">
                  <c:v>-71.667584940312338</c:v>
                </c:pt>
                <c:pt idx="4">
                  <c:v>-71.667584940312338</c:v>
                </c:pt>
                <c:pt idx="5">
                  <c:v>-71.667584940312338</c:v>
                </c:pt>
                <c:pt idx="6">
                  <c:v>-71.213992630563411</c:v>
                </c:pt>
                <c:pt idx="7">
                  <c:v>-68.946031081819413</c:v>
                </c:pt>
                <c:pt idx="8">
                  <c:v>-67.585254152572858</c:v>
                </c:pt>
                <c:pt idx="9">
                  <c:v>-65.770884913577618</c:v>
                </c:pt>
                <c:pt idx="10">
                  <c:v>-64.410107984331319</c:v>
                </c:pt>
                <c:pt idx="11">
                  <c:v>-63.049331055084799</c:v>
                </c:pt>
                <c:pt idx="12">
                  <c:v>-61.688554125838365</c:v>
                </c:pt>
                <c:pt idx="13">
                  <c:v>-59.874184886843054</c:v>
                </c:pt>
                <c:pt idx="14">
                  <c:v>-58.05981564784787</c:v>
                </c:pt>
                <c:pt idx="15">
                  <c:v>-55.791854099103809</c:v>
                </c:pt>
                <c:pt idx="16">
                  <c:v>-53.523892550359761</c:v>
                </c:pt>
                <c:pt idx="17">
                  <c:v>-50.802338691866886</c:v>
                </c:pt>
                <c:pt idx="18">
                  <c:v>-47.627192523625212</c:v>
                </c:pt>
                <c:pt idx="19">
                  <c:v>-44.452046355383459</c:v>
                </c:pt>
                <c:pt idx="20">
                  <c:v>-41.730492496890655</c:v>
                </c:pt>
                <c:pt idx="21">
                  <c:v>-38.555346328648973</c:v>
                </c:pt>
                <c:pt idx="22">
                  <c:v>-35.833792470156105</c:v>
                </c:pt>
                <c:pt idx="23">
                  <c:v>-32.658646301914395</c:v>
                </c:pt>
                <c:pt idx="24">
                  <c:v>-29.937092443421559</c:v>
                </c:pt>
                <c:pt idx="25">
                  <c:v>-27.21553858492867</c:v>
                </c:pt>
                <c:pt idx="26">
                  <c:v>-24.49398472643583</c:v>
                </c:pt>
                <c:pt idx="27">
                  <c:v>-21.318838558194141</c:v>
                </c:pt>
                <c:pt idx="28">
                  <c:v>-18.143692389952459</c:v>
                </c:pt>
                <c:pt idx="29">
                  <c:v>-15.4221385314596</c:v>
                </c:pt>
                <c:pt idx="30">
                  <c:v>-12.70058467296673</c:v>
                </c:pt>
                <c:pt idx="31">
                  <c:v>-9.5254385047250558</c:v>
                </c:pt>
                <c:pt idx="32">
                  <c:v>-6.8038846462321674</c:v>
                </c:pt>
                <c:pt idx="33">
                  <c:v>-4.5359230974881184</c:v>
                </c:pt>
                <c:pt idx="34">
                  <c:v>-2.2679615487440627</c:v>
                </c:pt>
                <c:pt idx="35">
                  <c:v>0</c:v>
                </c:pt>
                <c:pt idx="36">
                  <c:v>2.7215538584928716</c:v>
                </c:pt>
                <c:pt idx="37">
                  <c:v>4.9895154072369268</c:v>
                </c:pt>
                <c:pt idx="38">
                  <c:v>6.3502923364833634</c:v>
                </c:pt>
                <c:pt idx="39">
                  <c:v>7.7110692657297983</c:v>
                </c:pt>
              </c:numCache>
            </c:numRef>
          </c:val>
        </c:ser>
        <c:ser>
          <c:idx val="0"/>
          <c:order val="1"/>
          <c:tx>
            <c:strRef>
              <c:f>Data!$O$1</c:f>
              <c:strCache>
                <c:ptCount val="1"/>
                <c:pt idx="0">
                  <c:v>Sire BVP (kg)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Data!$A$12:$A$52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Data!$O$12:$O$52</c:f>
              <c:numCache>
                <c:formatCode>#,##0.00</c:formatCode>
                <c:ptCount val="41"/>
                <c:pt idx="0">
                  <c:v>-70.306808011065698</c:v>
                </c:pt>
                <c:pt idx="1">
                  <c:v>-69.399623391568227</c:v>
                </c:pt>
                <c:pt idx="2">
                  <c:v>-67.131661842824059</c:v>
                </c:pt>
                <c:pt idx="3">
                  <c:v>-66.678069533075288</c:v>
                </c:pt>
                <c:pt idx="4">
                  <c:v>-67.585254152572858</c:v>
                </c:pt>
                <c:pt idx="5">
                  <c:v>-67.131661842824059</c:v>
                </c:pt>
                <c:pt idx="6">
                  <c:v>-66.224477223326403</c:v>
                </c:pt>
                <c:pt idx="7">
                  <c:v>-63.502923364833606</c:v>
                </c:pt>
                <c:pt idx="8">
                  <c:v>-60.781369506340724</c:v>
                </c:pt>
                <c:pt idx="9">
                  <c:v>-57.606223338099063</c:v>
                </c:pt>
                <c:pt idx="10">
                  <c:v>-56.245446408852594</c:v>
                </c:pt>
                <c:pt idx="11">
                  <c:v>-54.431077169857318</c:v>
                </c:pt>
                <c:pt idx="12">
                  <c:v>-53.523892550359761</c:v>
                </c:pt>
                <c:pt idx="13">
                  <c:v>-51.709523311364507</c:v>
                </c:pt>
                <c:pt idx="14">
                  <c:v>-49.895154072369259</c:v>
                </c:pt>
                <c:pt idx="15">
                  <c:v>-47.173600213876398</c:v>
                </c:pt>
                <c:pt idx="16">
                  <c:v>-44.452046355383459</c:v>
                </c:pt>
                <c:pt idx="17">
                  <c:v>-41.730492496890655</c:v>
                </c:pt>
                <c:pt idx="18">
                  <c:v>-37.194569399402525</c:v>
                </c:pt>
                <c:pt idx="19">
                  <c:v>-33.565830921412051</c:v>
                </c:pt>
                <c:pt idx="20">
                  <c:v>-30.390684753170369</c:v>
                </c:pt>
                <c:pt idx="21">
                  <c:v>-27.21553858492867</c:v>
                </c:pt>
                <c:pt idx="22">
                  <c:v>-24.49398472643583</c:v>
                </c:pt>
                <c:pt idx="23">
                  <c:v>-21.318838558194141</c:v>
                </c:pt>
                <c:pt idx="24">
                  <c:v>-18.143692389952459</c:v>
                </c:pt>
                <c:pt idx="25">
                  <c:v>-15.875730841208421</c:v>
                </c:pt>
                <c:pt idx="26">
                  <c:v>-12.70058467296673</c:v>
                </c:pt>
                <c:pt idx="27">
                  <c:v>-8.6182538852274089</c:v>
                </c:pt>
                <c:pt idx="28">
                  <c:v>-5.4431077169857378</c:v>
                </c:pt>
                <c:pt idx="29">
                  <c:v>-2.7215538584928716</c:v>
                </c:pt>
                <c:pt idx="30">
                  <c:v>0</c:v>
                </c:pt>
                <c:pt idx="31">
                  <c:v>2.7215538584928716</c:v>
                </c:pt>
                <c:pt idx="32">
                  <c:v>5.4431077169857378</c:v>
                </c:pt>
                <c:pt idx="33">
                  <c:v>7.2574769559809793</c:v>
                </c:pt>
                <c:pt idx="34">
                  <c:v>8.6182538852274089</c:v>
                </c:pt>
                <c:pt idx="35">
                  <c:v>10.432623124222664</c:v>
                </c:pt>
                <c:pt idx="36">
                  <c:v>13.607769292464353</c:v>
                </c:pt>
                <c:pt idx="37">
                  <c:v>15.4221385314596</c:v>
                </c:pt>
                <c:pt idx="38">
                  <c:v>15.4221385314596</c:v>
                </c:pt>
                <c:pt idx="39">
                  <c:v>16.329323150957212</c:v>
                </c:pt>
              </c:numCache>
            </c:numRef>
          </c:val>
        </c:ser>
        <c:ser>
          <c:idx val="1"/>
          <c:order val="2"/>
          <c:tx>
            <c:strRef>
              <c:f>Data!$P$1</c:f>
              <c:strCache>
                <c:ptCount val="1"/>
                <c:pt idx="0">
                  <c:v>355.62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Data!$A$12:$A$52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Data!$P$12:$P$52</c:f>
              <c:numCache>
                <c:formatCode>#,##0.00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marker val="1"/>
        <c:axId val="244721152"/>
        <c:axId val="244723072"/>
      </c:lineChart>
      <c:catAx>
        <c:axId val="244721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86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4723072"/>
        <c:crossesAt val="-80"/>
        <c:lblAlgn val="ctr"/>
        <c:lblOffset val="0"/>
        <c:tickLblSkip val="10"/>
        <c:tickMarkSkip val="10"/>
      </c:catAx>
      <c:valAx>
        <c:axId val="244723072"/>
        <c:scaling>
          <c:orientation val="minMax"/>
          <c:max val="20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1.9060276424984479E-3"/>
              <c:y val="0.16318540594707576"/>
            </c:manualLayout>
          </c:layout>
        </c:title>
        <c:numFmt formatCode="#,##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4721152"/>
        <c:crossesAt val="1"/>
        <c:crossBetween val="midCat"/>
        <c:majorUnit val="20"/>
      </c:valAx>
      <c:spPr>
        <a:noFill/>
        <a:ln w="25400">
          <a:noFill/>
        </a:ln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164425834053979"/>
          <c:y val="3.8039912960765136E-2"/>
          <c:w val="0.80160429657275589"/>
          <c:h val="0.77314645812910721"/>
        </c:manualLayout>
      </c:layout>
      <c:lineChart>
        <c:grouping val="standard"/>
        <c:ser>
          <c:idx val="7"/>
          <c:order val="0"/>
          <c:tx>
            <c:strRef>
              <c:f>Data!$Q$1</c:f>
              <c:strCache>
                <c:ptCount val="1"/>
                <c:pt idx="0">
                  <c:v>Cow BVPL (mo)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Data!$Q$2:$Q$52</c:f>
              <c:numCache>
                <c:formatCode>#,##0.00</c:formatCode>
                <c:ptCount val="51"/>
                <c:pt idx="0">
                  <c:v>-9.3500000000000068</c:v>
                </c:pt>
                <c:pt idx="1">
                  <c:v>-9.2399999999999984</c:v>
                </c:pt>
                <c:pt idx="2">
                  <c:v>-9.16</c:v>
                </c:pt>
                <c:pt idx="3">
                  <c:v>-8.9600000000000026</c:v>
                </c:pt>
                <c:pt idx="4">
                  <c:v>-8.7800000000000011</c:v>
                </c:pt>
                <c:pt idx="5">
                  <c:v>-8.59</c:v>
                </c:pt>
                <c:pt idx="6">
                  <c:v>-8.4500000000000028</c:v>
                </c:pt>
                <c:pt idx="7">
                  <c:v>-8.34</c:v>
                </c:pt>
                <c:pt idx="8">
                  <c:v>-8.11</c:v>
                </c:pt>
                <c:pt idx="9">
                  <c:v>-7.8</c:v>
                </c:pt>
                <c:pt idx="10">
                  <c:v>-7.6499999999999995</c:v>
                </c:pt>
                <c:pt idx="11">
                  <c:v>-7.23</c:v>
                </c:pt>
                <c:pt idx="12">
                  <c:v>-6.9</c:v>
                </c:pt>
                <c:pt idx="13">
                  <c:v>-6.44</c:v>
                </c:pt>
                <c:pt idx="14">
                  <c:v>-6.09</c:v>
                </c:pt>
                <c:pt idx="15">
                  <c:v>-5.85</c:v>
                </c:pt>
                <c:pt idx="16">
                  <c:v>-5.6199999999999966</c:v>
                </c:pt>
                <c:pt idx="17">
                  <c:v>-5.24</c:v>
                </c:pt>
                <c:pt idx="18">
                  <c:v>-4.9300000000000024</c:v>
                </c:pt>
                <c:pt idx="19">
                  <c:v>-4.55</c:v>
                </c:pt>
                <c:pt idx="20">
                  <c:v>-4.22</c:v>
                </c:pt>
                <c:pt idx="21">
                  <c:v>-3.84</c:v>
                </c:pt>
                <c:pt idx="22">
                  <c:v>-3.48</c:v>
                </c:pt>
                <c:pt idx="23">
                  <c:v>-3.09</c:v>
                </c:pt>
                <c:pt idx="24">
                  <c:v>-2.84</c:v>
                </c:pt>
                <c:pt idx="25">
                  <c:v>-2.58</c:v>
                </c:pt>
                <c:pt idx="26">
                  <c:v>-2.5099999999999998</c:v>
                </c:pt>
                <c:pt idx="27">
                  <c:v>-2.3699999999999997</c:v>
                </c:pt>
                <c:pt idx="28">
                  <c:v>-2.12</c:v>
                </c:pt>
                <c:pt idx="29">
                  <c:v>-2.0299999999999998</c:v>
                </c:pt>
                <c:pt idx="30">
                  <c:v>-1.9400000000000011</c:v>
                </c:pt>
                <c:pt idx="31">
                  <c:v>-1.73</c:v>
                </c:pt>
                <c:pt idx="32">
                  <c:v>-1.52</c:v>
                </c:pt>
                <c:pt idx="33">
                  <c:v>-1.36</c:v>
                </c:pt>
                <c:pt idx="34">
                  <c:v>-1.3800000000000001</c:v>
                </c:pt>
                <c:pt idx="35">
                  <c:v>-1.26</c:v>
                </c:pt>
                <c:pt idx="36">
                  <c:v>-1.05</c:v>
                </c:pt>
                <c:pt idx="37">
                  <c:v>-0.87000000000000055</c:v>
                </c:pt>
                <c:pt idx="38">
                  <c:v>-0.91</c:v>
                </c:pt>
                <c:pt idx="39">
                  <c:v>-0.82000000000000051</c:v>
                </c:pt>
                <c:pt idx="40">
                  <c:v>-0.97000000000000053</c:v>
                </c:pt>
                <c:pt idx="41">
                  <c:v>-0.91</c:v>
                </c:pt>
                <c:pt idx="42">
                  <c:v>-0.83000000000000052</c:v>
                </c:pt>
                <c:pt idx="43">
                  <c:v>-0.58000000000000007</c:v>
                </c:pt>
                <c:pt idx="44">
                  <c:v>-0.34</c:v>
                </c:pt>
                <c:pt idx="45">
                  <c:v>0</c:v>
                </c:pt>
                <c:pt idx="46">
                  <c:v>0.2</c:v>
                </c:pt>
                <c:pt idx="47">
                  <c:v>0.45</c:v>
                </c:pt>
                <c:pt idx="48">
                  <c:v>0.86000000000000054</c:v>
                </c:pt>
              </c:numCache>
            </c:numRef>
          </c:val>
        </c:ser>
        <c:ser>
          <c:idx val="0"/>
          <c:order val="1"/>
          <c:tx>
            <c:strRef>
              <c:f>Data!$R$1</c:f>
              <c:strCache>
                <c:ptCount val="1"/>
                <c:pt idx="0">
                  <c:v>Sire BVPL (mo)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Data!$R$2:$R$52</c:f>
              <c:numCache>
                <c:formatCode>#,##0.00</c:formatCode>
                <c:ptCount val="51"/>
                <c:pt idx="0">
                  <c:v>-8.1</c:v>
                </c:pt>
                <c:pt idx="1">
                  <c:v>-7.92</c:v>
                </c:pt>
                <c:pt idx="2">
                  <c:v>-7.85</c:v>
                </c:pt>
                <c:pt idx="3">
                  <c:v>-7.4700000000000024</c:v>
                </c:pt>
                <c:pt idx="4">
                  <c:v>-7.28</c:v>
                </c:pt>
                <c:pt idx="5">
                  <c:v>-7.1499999999999995</c:v>
                </c:pt>
                <c:pt idx="6">
                  <c:v>-6.99</c:v>
                </c:pt>
                <c:pt idx="7">
                  <c:v>-6.87</c:v>
                </c:pt>
                <c:pt idx="8">
                  <c:v>-6.51</c:v>
                </c:pt>
                <c:pt idx="9">
                  <c:v>-6.28</c:v>
                </c:pt>
                <c:pt idx="10">
                  <c:v>-5.95</c:v>
                </c:pt>
                <c:pt idx="11">
                  <c:v>-5.29</c:v>
                </c:pt>
                <c:pt idx="12">
                  <c:v>-4.8599999999999985</c:v>
                </c:pt>
                <c:pt idx="13">
                  <c:v>-4.3199999999999985</c:v>
                </c:pt>
                <c:pt idx="14">
                  <c:v>-3.8299999999999987</c:v>
                </c:pt>
                <c:pt idx="15">
                  <c:v>-3.65</c:v>
                </c:pt>
                <c:pt idx="16">
                  <c:v>-3.4699999999999998</c:v>
                </c:pt>
                <c:pt idx="17">
                  <c:v>-3.32</c:v>
                </c:pt>
                <c:pt idx="18">
                  <c:v>-3.02</c:v>
                </c:pt>
                <c:pt idx="19">
                  <c:v>-2.5099999999999998</c:v>
                </c:pt>
                <c:pt idx="20">
                  <c:v>-2.15</c:v>
                </c:pt>
                <c:pt idx="21">
                  <c:v>-1.8</c:v>
                </c:pt>
                <c:pt idx="22">
                  <c:v>-1.46</c:v>
                </c:pt>
                <c:pt idx="23">
                  <c:v>-1.24</c:v>
                </c:pt>
                <c:pt idx="24">
                  <c:v>-1.21</c:v>
                </c:pt>
                <c:pt idx="25">
                  <c:v>-1.1900000000000011</c:v>
                </c:pt>
                <c:pt idx="26">
                  <c:v>-1.46</c:v>
                </c:pt>
                <c:pt idx="27">
                  <c:v>-1.53</c:v>
                </c:pt>
                <c:pt idx="28">
                  <c:v>-1.32</c:v>
                </c:pt>
                <c:pt idx="29">
                  <c:v>-1.36</c:v>
                </c:pt>
                <c:pt idx="30">
                  <c:v>-1.3900000000000001</c:v>
                </c:pt>
                <c:pt idx="31">
                  <c:v>-1.1900000000000011</c:v>
                </c:pt>
                <c:pt idx="32">
                  <c:v>-0.9</c:v>
                </c:pt>
                <c:pt idx="33">
                  <c:v>-0.85000000000000053</c:v>
                </c:pt>
                <c:pt idx="34">
                  <c:v>-1.05</c:v>
                </c:pt>
                <c:pt idx="35">
                  <c:v>-1</c:v>
                </c:pt>
                <c:pt idx="36">
                  <c:v>-0.75000000000000056</c:v>
                </c:pt>
                <c:pt idx="37">
                  <c:v>-0.51</c:v>
                </c:pt>
                <c:pt idx="38">
                  <c:v>-0.77000000000000068</c:v>
                </c:pt>
                <c:pt idx="39">
                  <c:v>-0.77000000000000068</c:v>
                </c:pt>
                <c:pt idx="40">
                  <c:v>-1.23</c:v>
                </c:pt>
                <c:pt idx="41">
                  <c:v>-1.2</c:v>
                </c:pt>
                <c:pt idx="42">
                  <c:v>-1.03</c:v>
                </c:pt>
                <c:pt idx="43">
                  <c:v>-0.63000000000000056</c:v>
                </c:pt>
                <c:pt idx="44">
                  <c:v>-0.17</c:v>
                </c:pt>
                <c:pt idx="45">
                  <c:v>0.38000000000000034</c:v>
                </c:pt>
                <c:pt idx="46">
                  <c:v>0.64000000000000068</c:v>
                </c:pt>
                <c:pt idx="47">
                  <c:v>0.92</c:v>
                </c:pt>
                <c:pt idx="48">
                  <c:v>1.54</c:v>
                </c:pt>
              </c:numCache>
            </c:numRef>
          </c:val>
        </c:ser>
        <c:ser>
          <c:idx val="1"/>
          <c:order val="2"/>
          <c:tx>
            <c:strRef>
              <c:f>Data!$S$1</c:f>
              <c:strCache>
                <c:ptCount val="1"/>
                <c:pt idx="0">
                  <c:v>27.21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Data!$S$2:$S$52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marker val="1"/>
        <c:axId val="244763264"/>
        <c:axId val="245457664"/>
      </c:lineChart>
      <c:catAx>
        <c:axId val="24476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86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5457664"/>
        <c:crossesAt val="-10"/>
        <c:lblAlgn val="ctr"/>
        <c:lblOffset val="0"/>
        <c:tickLblSkip val="10"/>
        <c:tickMarkSkip val="10"/>
      </c:catAx>
      <c:valAx>
        <c:axId val="245457664"/>
        <c:scaling>
          <c:orientation val="minMax"/>
          <c:max val="2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(mo)</a:t>
                </a:r>
              </a:p>
            </c:rich>
          </c:tx>
          <c:layout>
            <c:manualLayout>
              <c:xMode val="edge"/>
              <c:yMode val="edge"/>
              <c:x val="1.9060276424984479E-3"/>
              <c:y val="0.16318540594707576"/>
            </c:manualLayout>
          </c:layout>
        </c:title>
        <c:numFmt formatCode="#,##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4763264"/>
        <c:crossesAt val="1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555562635595407"/>
          <c:y val="3.8040001944201422E-2"/>
          <c:w val="0.76769292855734073"/>
          <c:h val="0.77314645812910743"/>
        </c:manualLayout>
      </c:layout>
      <c:lineChart>
        <c:grouping val="standard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Data!$T$26:$T$52</c:f>
              <c:numCache>
                <c:formatCode>#,##0.00</c:formatCode>
                <c:ptCount val="27"/>
                <c:pt idx="0">
                  <c:v>2.79</c:v>
                </c:pt>
                <c:pt idx="1">
                  <c:v>2.8099999999999987</c:v>
                </c:pt>
                <c:pt idx="2">
                  <c:v>2.8299999999999987</c:v>
                </c:pt>
                <c:pt idx="3">
                  <c:v>2.84</c:v>
                </c:pt>
                <c:pt idx="4">
                  <c:v>2.8499999999999988</c:v>
                </c:pt>
                <c:pt idx="5">
                  <c:v>2.88</c:v>
                </c:pt>
                <c:pt idx="6">
                  <c:v>2.9099999999999997</c:v>
                </c:pt>
                <c:pt idx="7">
                  <c:v>2.92</c:v>
                </c:pt>
                <c:pt idx="8">
                  <c:v>2.9099999999999997</c:v>
                </c:pt>
                <c:pt idx="9">
                  <c:v>2.9099999999999997</c:v>
                </c:pt>
                <c:pt idx="10">
                  <c:v>2.9299999999999997</c:v>
                </c:pt>
                <c:pt idx="11">
                  <c:v>2.94</c:v>
                </c:pt>
                <c:pt idx="12">
                  <c:v>2.94</c:v>
                </c:pt>
                <c:pt idx="13">
                  <c:v>2.9499999999999997</c:v>
                </c:pt>
                <c:pt idx="14">
                  <c:v>2.98</c:v>
                </c:pt>
                <c:pt idx="15">
                  <c:v>2.9899999999999998</c:v>
                </c:pt>
                <c:pt idx="16">
                  <c:v>3</c:v>
                </c:pt>
                <c:pt idx="17">
                  <c:v>3.02</c:v>
                </c:pt>
                <c:pt idx="18">
                  <c:v>3.01</c:v>
                </c:pt>
                <c:pt idx="19">
                  <c:v>3.02</c:v>
                </c:pt>
                <c:pt idx="20">
                  <c:v>3.01</c:v>
                </c:pt>
                <c:pt idx="21">
                  <c:v>3</c:v>
                </c:pt>
                <c:pt idx="22">
                  <c:v>2.9699999999999998</c:v>
                </c:pt>
                <c:pt idx="23">
                  <c:v>2.9299999999999997</c:v>
                </c:pt>
                <c:pt idx="24">
                  <c:v>2.9</c:v>
                </c:pt>
                <c:pt idx="25">
                  <c:v>2.8899999999999997</c:v>
                </c:pt>
              </c:numCache>
            </c:numRef>
          </c:val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Data!$U$26:$U$52</c:f>
              <c:numCache>
                <c:formatCode>#,##0.00</c:formatCode>
                <c:ptCount val="27"/>
                <c:pt idx="0">
                  <c:v>2.8899999999999997</c:v>
                </c:pt>
                <c:pt idx="1">
                  <c:v>2.9</c:v>
                </c:pt>
                <c:pt idx="2">
                  <c:v>2.92</c:v>
                </c:pt>
                <c:pt idx="3">
                  <c:v>2.9299999999999997</c:v>
                </c:pt>
                <c:pt idx="4">
                  <c:v>2.9299999999999997</c:v>
                </c:pt>
                <c:pt idx="5">
                  <c:v>2.96</c:v>
                </c:pt>
                <c:pt idx="6">
                  <c:v>3.01</c:v>
                </c:pt>
                <c:pt idx="7">
                  <c:v>3.01</c:v>
                </c:pt>
                <c:pt idx="8">
                  <c:v>2.9699999999999998</c:v>
                </c:pt>
                <c:pt idx="9">
                  <c:v>2.9499999999999997</c:v>
                </c:pt>
                <c:pt idx="10">
                  <c:v>2.9899999999999998</c:v>
                </c:pt>
                <c:pt idx="11">
                  <c:v>3.01</c:v>
                </c:pt>
                <c:pt idx="12">
                  <c:v>3</c:v>
                </c:pt>
                <c:pt idx="13">
                  <c:v>3.01</c:v>
                </c:pt>
                <c:pt idx="14">
                  <c:v>3.05</c:v>
                </c:pt>
                <c:pt idx="15">
                  <c:v>3.05</c:v>
                </c:pt>
                <c:pt idx="16">
                  <c:v>3.08</c:v>
                </c:pt>
                <c:pt idx="17">
                  <c:v>3.1</c:v>
                </c:pt>
                <c:pt idx="18">
                  <c:v>3.07</c:v>
                </c:pt>
                <c:pt idx="19">
                  <c:v>3.06</c:v>
                </c:pt>
                <c:pt idx="20">
                  <c:v>3.03</c:v>
                </c:pt>
                <c:pt idx="21">
                  <c:v>3.01</c:v>
                </c:pt>
                <c:pt idx="22">
                  <c:v>2.9499999999999997</c:v>
                </c:pt>
                <c:pt idx="23">
                  <c:v>2.8899999999999997</c:v>
                </c:pt>
                <c:pt idx="24">
                  <c:v>2.8299999999999987</c:v>
                </c:pt>
                <c:pt idx="25">
                  <c:v>2.8099999999999987</c:v>
                </c:pt>
              </c:numCache>
            </c:numRef>
          </c:val>
        </c:ser>
        <c:marker val="1"/>
        <c:axId val="244790016"/>
        <c:axId val="244791936"/>
      </c:lineChart>
      <c:catAx>
        <c:axId val="24479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97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4791936"/>
        <c:crossesAt val="-10"/>
        <c:lblAlgn val="ctr"/>
        <c:lblOffset val="0"/>
        <c:tickLblSkip val="4"/>
        <c:tickMarkSkip val="4"/>
      </c:catAx>
      <c:valAx>
        <c:axId val="244791936"/>
        <c:scaling>
          <c:orientation val="minMax"/>
          <c:max val="3.1"/>
          <c:min val="2.7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latin typeface="Calibri" pitchFamily="34" charset="0"/>
                  </a:rPr>
                  <a:t>2</a:t>
                </a:r>
                <a:r>
                  <a:rPr lang="en-US" sz="2400" b="1" baseline="0"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9060276424984481E-3"/>
              <c:y val="0.16318540594707576"/>
            </c:manualLayout>
          </c:layout>
        </c:title>
        <c:numFmt formatCode="#,##0.0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4790016"/>
        <c:crossesAt val="1"/>
        <c:crossBetween val="midCat"/>
        <c:majorUnit val="0.1"/>
      </c:valAx>
      <c:spPr>
        <a:noFill/>
        <a:ln w="25400">
          <a:noFill/>
        </a:ln>
      </c:spPr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551709071048229"/>
          <c:y val="3.8040001944201422E-2"/>
          <c:w val="0.78773146420281281"/>
          <c:h val="0.77314645812910765"/>
        </c:manualLayout>
      </c:layout>
      <c:lineChart>
        <c:grouping val="standard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Data!$W$2:$W$52</c:f>
              <c:numCache>
                <c:formatCode>#,##0.00</c:formatCode>
                <c:ptCount val="51"/>
                <c:pt idx="0">
                  <c:v>7.09</c:v>
                </c:pt>
                <c:pt idx="1">
                  <c:v>6.98</c:v>
                </c:pt>
                <c:pt idx="2">
                  <c:v>6.84</c:v>
                </c:pt>
                <c:pt idx="3">
                  <c:v>6.78</c:v>
                </c:pt>
                <c:pt idx="4">
                  <c:v>6.76</c:v>
                </c:pt>
                <c:pt idx="5">
                  <c:v>6.64</c:v>
                </c:pt>
                <c:pt idx="6">
                  <c:v>6.4700000000000024</c:v>
                </c:pt>
                <c:pt idx="7">
                  <c:v>6.31</c:v>
                </c:pt>
                <c:pt idx="8">
                  <c:v>6.23</c:v>
                </c:pt>
                <c:pt idx="9">
                  <c:v>6.05</c:v>
                </c:pt>
                <c:pt idx="10">
                  <c:v>5.9300000000000024</c:v>
                </c:pt>
                <c:pt idx="11">
                  <c:v>5.8</c:v>
                </c:pt>
                <c:pt idx="12">
                  <c:v>5.6</c:v>
                </c:pt>
                <c:pt idx="13">
                  <c:v>5.48</c:v>
                </c:pt>
                <c:pt idx="14">
                  <c:v>5.39</c:v>
                </c:pt>
                <c:pt idx="15">
                  <c:v>5.29</c:v>
                </c:pt>
                <c:pt idx="16">
                  <c:v>5.01</c:v>
                </c:pt>
                <c:pt idx="17">
                  <c:v>4.8599999999999985</c:v>
                </c:pt>
                <c:pt idx="18">
                  <c:v>4.68</c:v>
                </c:pt>
                <c:pt idx="19">
                  <c:v>4.4300000000000024</c:v>
                </c:pt>
                <c:pt idx="20">
                  <c:v>4.18</c:v>
                </c:pt>
                <c:pt idx="21">
                  <c:v>3.92</c:v>
                </c:pt>
                <c:pt idx="22">
                  <c:v>3.7</c:v>
                </c:pt>
                <c:pt idx="23">
                  <c:v>3.51</c:v>
                </c:pt>
                <c:pt idx="24">
                  <c:v>3.25</c:v>
                </c:pt>
                <c:pt idx="25">
                  <c:v>2.9699999999999998</c:v>
                </c:pt>
                <c:pt idx="26">
                  <c:v>2.72</c:v>
                </c:pt>
                <c:pt idx="27">
                  <c:v>2.4899999999999998</c:v>
                </c:pt>
                <c:pt idx="28">
                  <c:v>2.23</c:v>
                </c:pt>
                <c:pt idx="29">
                  <c:v>1.8900000000000001</c:v>
                </c:pt>
                <c:pt idx="30">
                  <c:v>1.6400000000000001</c:v>
                </c:pt>
                <c:pt idx="31">
                  <c:v>1.45</c:v>
                </c:pt>
                <c:pt idx="32">
                  <c:v>1.23</c:v>
                </c:pt>
                <c:pt idx="33">
                  <c:v>0.91</c:v>
                </c:pt>
                <c:pt idx="34">
                  <c:v>0.63000000000000056</c:v>
                </c:pt>
                <c:pt idx="35">
                  <c:v>0.5</c:v>
                </c:pt>
                <c:pt idx="36">
                  <c:v>0.41000000000000025</c:v>
                </c:pt>
                <c:pt idx="37">
                  <c:v>0.37000000000000027</c:v>
                </c:pt>
                <c:pt idx="38">
                  <c:v>0.22</c:v>
                </c:pt>
                <c:pt idx="39">
                  <c:v>0.15000000000000013</c:v>
                </c:pt>
                <c:pt idx="40">
                  <c:v>-3.0000000000000002E-2</c:v>
                </c:pt>
                <c:pt idx="41">
                  <c:v>-0.18000000000000013</c:v>
                </c:pt>
                <c:pt idx="42">
                  <c:v>-0.3300000000000004</c:v>
                </c:pt>
                <c:pt idx="43">
                  <c:v>-0.21000000000000013</c:v>
                </c:pt>
                <c:pt idx="44">
                  <c:v>-8.0000000000000043E-2</c:v>
                </c:pt>
                <c:pt idx="45">
                  <c:v>0</c:v>
                </c:pt>
                <c:pt idx="46">
                  <c:v>-8.0000000000000043E-2</c:v>
                </c:pt>
                <c:pt idx="47">
                  <c:v>-0.05</c:v>
                </c:pt>
                <c:pt idx="48">
                  <c:v>2.0000000000000011E-2</c:v>
                </c:pt>
                <c:pt idx="49">
                  <c:v>0.36000000000000026</c:v>
                </c:pt>
              </c:numCache>
            </c:numRef>
          </c:val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Data!$X$2:$X$52</c:f>
              <c:numCache>
                <c:formatCode>#,##0.00</c:formatCode>
                <c:ptCount val="51"/>
                <c:pt idx="0">
                  <c:v>6.6599999999999975</c:v>
                </c:pt>
                <c:pt idx="1">
                  <c:v>6.4700000000000024</c:v>
                </c:pt>
                <c:pt idx="2">
                  <c:v>6.33</c:v>
                </c:pt>
                <c:pt idx="3">
                  <c:v>6.21</c:v>
                </c:pt>
                <c:pt idx="4">
                  <c:v>6.23</c:v>
                </c:pt>
                <c:pt idx="5">
                  <c:v>6.01</c:v>
                </c:pt>
                <c:pt idx="6">
                  <c:v>5.75</c:v>
                </c:pt>
                <c:pt idx="7">
                  <c:v>5.52</c:v>
                </c:pt>
                <c:pt idx="8">
                  <c:v>5.45</c:v>
                </c:pt>
                <c:pt idx="9">
                  <c:v>5.1599999999999975</c:v>
                </c:pt>
                <c:pt idx="10">
                  <c:v>4.99</c:v>
                </c:pt>
                <c:pt idx="11">
                  <c:v>4.8499999999999996</c:v>
                </c:pt>
                <c:pt idx="12">
                  <c:v>4.63</c:v>
                </c:pt>
                <c:pt idx="13">
                  <c:v>4.5</c:v>
                </c:pt>
                <c:pt idx="14">
                  <c:v>4.46</c:v>
                </c:pt>
                <c:pt idx="15">
                  <c:v>4.41</c:v>
                </c:pt>
                <c:pt idx="16">
                  <c:v>4.0599999999999996</c:v>
                </c:pt>
                <c:pt idx="17">
                  <c:v>3.77</c:v>
                </c:pt>
                <c:pt idx="18">
                  <c:v>3.57</c:v>
                </c:pt>
                <c:pt idx="19">
                  <c:v>3.2800000000000002</c:v>
                </c:pt>
                <c:pt idx="20">
                  <c:v>2.98</c:v>
                </c:pt>
                <c:pt idx="21">
                  <c:v>2.68</c:v>
                </c:pt>
                <c:pt idx="22">
                  <c:v>2.48</c:v>
                </c:pt>
                <c:pt idx="23">
                  <c:v>2.3299999999999987</c:v>
                </c:pt>
                <c:pt idx="24">
                  <c:v>2.0699999999999998</c:v>
                </c:pt>
                <c:pt idx="25">
                  <c:v>1.72</c:v>
                </c:pt>
                <c:pt idx="26">
                  <c:v>1.51</c:v>
                </c:pt>
                <c:pt idx="27">
                  <c:v>1.3</c:v>
                </c:pt>
                <c:pt idx="28">
                  <c:v>1.02</c:v>
                </c:pt>
                <c:pt idx="29">
                  <c:v>0.60000000000000053</c:v>
                </c:pt>
                <c:pt idx="30">
                  <c:v>0.32000000000000034</c:v>
                </c:pt>
                <c:pt idx="31">
                  <c:v>0.19</c:v>
                </c:pt>
                <c:pt idx="32">
                  <c:v>-1.0000000000000005E-2</c:v>
                </c:pt>
                <c:pt idx="33">
                  <c:v>-0.37000000000000027</c:v>
                </c:pt>
                <c:pt idx="34">
                  <c:v>-0.72000000000000053</c:v>
                </c:pt>
                <c:pt idx="35">
                  <c:v>-0.82000000000000051</c:v>
                </c:pt>
                <c:pt idx="36">
                  <c:v>-0.71000000000000052</c:v>
                </c:pt>
                <c:pt idx="37">
                  <c:v>-0.56999999999999995</c:v>
                </c:pt>
                <c:pt idx="38">
                  <c:v>-0.6500000000000008</c:v>
                </c:pt>
                <c:pt idx="39">
                  <c:v>-0.66000000000000081</c:v>
                </c:pt>
                <c:pt idx="40">
                  <c:v>-0.96000000000000052</c:v>
                </c:pt>
                <c:pt idx="41">
                  <c:v>-1.180000000000001</c:v>
                </c:pt>
                <c:pt idx="42">
                  <c:v>-1.37</c:v>
                </c:pt>
                <c:pt idx="43">
                  <c:v>-1.05</c:v>
                </c:pt>
                <c:pt idx="44">
                  <c:v>-0.70000000000000051</c:v>
                </c:pt>
                <c:pt idx="45">
                  <c:v>-0.46</c:v>
                </c:pt>
                <c:pt idx="46">
                  <c:v>-0.55000000000000004</c:v>
                </c:pt>
                <c:pt idx="47">
                  <c:v>-0.53</c:v>
                </c:pt>
                <c:pt idx="48">
                  <c:v>-0.34</c:v>
                </c:pt>
                <c:pt idx="49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Data!$Y$1</c:f>
              <c:strCache>
                <c:ptCount val="1"/>
                <c:pt idx="0">
                  <c:v>22.57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Data!$Y$2:$Y$52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</c:ser>
        <c:marker val="1"/>
        <c:axId val="261047040"/>
        <c:axId val="261048960"/>
      </c:lineChart>
      <c:catAx>
        <c:axId val="26104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08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61048960"/>
        <c:crossesAt val="-2"/>
        <c:lblAlgn val="ctr"/>
        <c:lblOffset val="0"/>
        <c:tickLblSkip val="10"/>
        <c:tickMarkSkip val="10"/>
      </c:catAx>
      <c:valAx>
        <c:axId val="2610489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1.9060276424984481E-3"/>
              <c:y val="0.16318540594707576"/>
            </c:manualLayout>
          </c:layout>
        </c:title>
        <c:numFmt formatCode="#,##0.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61047040"/>
        <c:crossesAt val="1"/>
        <c:crossBetween val="midCat"/>
        <c:majorUnit val="2"/>
      </c:valAx>
      <c:spPr>
        <a:noFill/>
        <a:ln w="25400">
          <a:noFill/>
        </a:ln>
      </c:spPr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63841427336034"/>
          <c:y val="3.8040001944201422E-2"/>
          <c:w val="0.7368644121796929"/>
          <c:h val="0.77314645812910843"/>
        </c:manualLayout>
      </c:layout>
      <c:lineChart>
        <c:grouping val="standard"/>
        <c:ser>
          <c:idx val="3"/>
          <c:order val="0"/>
          <c:tx>
            <c:strRef>
              <c:f>Data!$Z$1</c:f>
              <c:strCache>
                <c:ptCount val="1"/>
                <c:pt idx="0">
                  <c:v>PTASCE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Data!$Z$22:$Z$52</c:f>
              <c:numCache>
                <c:formatCode>#,##0.00</c:formatCode>
                <c:ptCount val="31"/>
                <c:pt idx="0">
                  <c:v>7.8</c:v>
                </c:pt>
                <c:pt idx="1">
                  <c:v>7.3</c:v>
                </c:pt>
                <c:pt idx="2">
                  <c:v>7.4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7.5</c:v>
                </c:pt>
                <c:pt idx="7">
                  <c:v>7.3</c:v>
                </c:pt>
                <c:pt idx="8">
                  <c:v>7.6</c:v>
                </c:pt>
                <c:pt idx="9">
                  <c:v>7.4</c:v>
                </c:pt>
                <c:pt idx="10">
                  <c:v>7.6</c:v>
                </c:pt>
                <c:pt idx="11">
                  <c:v>7.4</c:v>
                </c:pt>
                <c:pt idx="12">
                  <c:v>7.6</c:v>
                </c:pt>
                <c:pt idx="13">
                  <c:v>7.6</c:v>
                </c:pt>
                <c:pt idx="14">
                  <c:v>8.1</c:v>
                </c:pt>
                <c:pt idx="15">
                  <c:v>8</c:v>
                </c:pt>
                <c:pt idx="16">
                  <c:v>8.2000000000000011</c:v>
                </c:pt>
                <c:pt idx="17">
                  <c:v>7.8</c:v>
                </c:pt>
                <c:pt idx="18">
                  <c:v>7.8</c:v>
                </c:pt>
                <c:pt idx="19">
                  <c:v>8.1</c:v>
                </c:pt>
                <c:pt idx="20">
                  <c:v>8</c:v>
                </c:pt>
                <c:pt idx="21">
                  <c:v>8.3000000000000007</c:v>
                </c:pt>
                <c:pt idx="22">
                  <c:v>8.3000000000000007</c:v>
                </c:pt>
                <c:pt idx="23">
                  <c:v>8.2000000000000011</c:v>
                </c:pt>
                <c:pt idx="24">
                  <c:v>7.8</c:v>
                </c:pt>
                <c:pt idx="25">
                  <c:v>7.9</c:v>
                </c:pt>
                <c:pt idx="26">
                  <c:v>8.2000000000000011</c:v>
                </c:pt>
                <c:pt idx="28" formatCode="General">
                  <c:v>1.2727272727272766E-2</c:v>
                </c:pt>
              </c:numCache>
            </c:numRef>
          </c:val>
        </c:ser>
        <c:ser>
          <c:idx val="4"/>
          <c:order val="1"/>
          <c:tx>
            <c:strRef>
              <c:f>Data!$AA$1</c:f>
              <c:strCache>
                <c:ptCount val="1"/>
                <c:pt idx="0">
                  <c:v>Mean 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ysDot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Data!$AA$22:$AA$52</c:f>
              <c:numCache>
                <c:formatCode>#,##0.00</c:formatCode>
                <c:ptCount val="31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7.9</c:v>
                </c:pt>
              </c:numCache>
            </c:numRef>
          </c:val>
        </c:ser>
        <c:ser>
          <c:idx val="0"/>
          <c:order val="2"/>
          <c:tx>
            <c:strRef>
              <c:f>Data!$AB$1</c:f>
              <c:strCache>
                <c:ptCount val="1"/>
                <c:pt idx="0">
                  <c:v>PTADCE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Data!$AB$22:$AB$52</c:f>
              <c:numCache>
                <c:formatCode>#,##0.00</c:formatCode>
                <c:ptCount val="31"/>
                <c:pt idx="0">
                  <c:v>9.6</c:v>
                </c:pt>
                <c:pt idx="1">
                  <c:v>9.6</c:v>
                </c:pt>
                <c:pt idx="2">
                  <c:v>9.5</c:v>
                </c:pt>
                <c:pt idx="3">
                  <c:v>9.4</c:v>
                </c:pt>
                <c:pt idx="4">
                  <c:v>9.8000000000000007</c:v>
                </c:pt>
                <c:pt idx="5">
                  <c:v>9.9</c:v>
                </c:pt>
                <c:pt idx="6">
                  <c:v>9.5</c:v>
                </c:pt>
                <c:pt idx="7">
                  <c:v>10</c:v>
                </c:pt>
                <c:pt idx="8">
                  <c:v>10.1</c:v>
                </c:pt>
                <c:pt idx="9">
                  <c:v>9.7000000000000011</c:v>
                </c:pt>
                <c:pt idx="10">
                  <c:v>9.7000000000000011</c:v>
                </c:pt>
                <c:pt idx="11">
                  <c:v>9.8000000000000007</c:v>
                </c:pt>
                <c:pt idx="12">
                  <c:v>9.6</c:v>
                </c:pt>
                <c:pt idx="13">
                  <c:v>9.7000000000000011</c:v>
                </c:pt>
                <c:pt idx="14">
                  <c:v>9.7000000000000011</c:v>
                </c:pt>
                <c:pt idx="15">
                  <c:v>9.6</c:v>
                </c:pt>
                <c:pt idx="16">
                  <c:v>9.6</c:v>
                </c:pt>
                <c:pt idx="17">
                  <c:v>9.2000000000000011</c:v>
                </c:pt>
                <c:pt idx="18">
                  <c:v>9.1</c:v>
                </c:pt>
                <c:pt idx="19">
                  <c:v>9.1</c:v>
                </c:pt>
                <c:pt idx="20">
                  <c:v>8.5</c:v>
                </c:pt>
                <c:pt idx="21">
                  <c:v>8.7000000000000011</c:v>
                </c:pt>
                <c:pt idx="22">
                  <c:v>8.3000000000000007</c:v>
                </c:pt>
                <c:pt idx="23">
                  <c:v>8.2000000000000011</c:v>
                </c:pt>
                <c:pt idx="24">
                  <c:v>8</c:v>
                </c:pt>
                <c:pt idx="25">
                  <c:v>7.5</c:v>
                </c:pt>
                <c:pt idx="26">
                  <c:v>7.2</c:v>
                </c:pt>
                <c:pt idx="28" formatCode="General">
                  <c:v>-0.18484848484848501</c:v>
                </c:pt>
              </c:numCache>
            </c:numRef>
          </c:val>
        </c:ser>
        <c:ser>
          <c:idx val="1"/>
          <c:order val="3"/>
          <c:tx>
            <c:strRef>
              <c:f>Data!$AC$1</c:f>
              <c:strCache>
                <c:ptCount val="1"/>
                <c:pt idx="0">
                  <c:v>Mean DCE (%)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Data!$AC$22:$AC$52</c:f>
              <c:numCache>
                <c:formatCode>#,##0.00</c:formatCode>
                <c:ptCount val="31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7.5</c:v>
                </c:pt>
                <c:pt idx="12">
                  <c:v>7.5</c:v>
                </c:pt>
                <c:pt idx="13">
                  <c:v>7.5</c:v>
                </c:pt>
                <c:pt idx="14">
                  <c:v>7.5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</c:numCache>
            </c:numRef>
          </c:val>
        </c:ser>
        <c:marker val="1"/>
        <c:axId val="261084672"/>
        <c:axId val="261086592"/>
      </c:lineChart>
      <c:catAx>
        <c:axId val="261084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69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61086592"/>
        <c:crossesAt val="6"/>
        <c:lblAlgn val="ctr"/>
        <c:lblOffset val="0"/>
        <c:tickLblSkip val="5"/>
        <c:tickMarkSkip val="5"/>
      </c:catAx>
      <c:valAx>
        <c:axId val="261086592"/>
        <c:scaling>
          <c:orientation val="minMax"/>
          <c:max val="11"/>
          <c:min val="6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PTA</a:t>
                </a:r>
              </a:p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(% difficult births in heifers)</a:t>
                </a:r>
              </a:p>
            </c:rich>
          </c:tx>
          <c:layout>
            <c:manualLayout>
              <c:xMode val="edge"/>
              <c:yMode val="edge"/>
              <c:x val="1.9060276424984464E-3"/>
              <c:y val="5.7812105662075917E-2"/>
            </c:manualLayout>
          </c:layout>
        </c:title>
        <c:numFmt formatCode="#,##0.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61084672"/>
        <c:crossesAt val="1"/>
        <c:crossBetween val="midCat"/>
        <c:majorUnit val="1"/>
      </c:valAx>
      <c:spPr>
        <a:noFill/>
        <a:ln w="25400">
          <a:noFill/>
        </a:ln>
      </c:spPr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859994234824693"/>
          <c:y val="3.8039912960765122E-2"/>
          <c:w val="0.78464861256504936"/>
          <c:h val="0.7731464581291082"/>
        </c:manualLayout>
      </c:layout>
      <c:lineChart>
        <c:grouping val="standard"/>
        <c:ser>
          <c:idx val="2"/>
          <c:order val="0"/>
          <c:tx>
            <c:strRef>
              <c:f>Data!$AD$1</c:f>
              <c:strCache>
                <c:ptCount val="1"/>
                <c:pt idx="0">
                  <c:v>PTASSB(%)</c:v>
                </c:pt>
              </c:strCache>
            </c:strRef>
          </c:tx>
          <c:spPr>
            <a:ln w="38100" cap="sq">
              <a:solidFill>
                <a:srgbClr val="00FFFF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Data!$AD$22:$AD$52</c:f>
              <c:numCache>
                <c:formatCode>#,##0.00</c:formatCode>
                <c:ptCount val="31"/>
                <c:pt idx="0">
                  <c:v>7.4</c:v>
                </c:pt>
                <c:pt idx="1">
                  <c:v>7.6</c:v>
                </c:pt>
                <c:pt idx="2">
                  <c:v>7.6</c:v>
                </c:pt>
                <c:pt idx="3">
                  <c:v>7.7</c:v>
                </c:pt>
                <c:pt idx="4">
                  <c:v>7.8</c:v>
                </c:pt>
                <c:pt idx="5">
                  <c:v>7.8</c:v>
                </c:pt>
                <c:pt idx="6">
                  <c:v>7.8</c:v>
                </c:pt>
                <c:pt idx="7">
                  <c:v>8</c:v>
                </c:pt>
                <c:pt idx="8">
                  <c:v>8</c:v>
                </c:pt>
                <c:pt idx="9">
                  <c:v>8.1</c:v>
                </c:pt>
                <c:pt idx="10">
                  <c:v>8.1</c:v>
                </c:pt>
                <c:pt idx="11">
                  <c:v>7.8</c:v>
                </c:pt>
                <c:pt idx="12">
                  <c:v>7.9</c:v>
                </c:pt>
                <c:pt idx="13">
                  <c:v>8.2000000000000011</c:v>
                </c:pt>
                <c:pt idx="14">
                  <c:v>8.3000000000000007</c:v>
                </c:pt>
                <c:pt idx="15">
                  <c:v>8.1</c:v>
                </c:pt>
                <c:pt idx="16">
                  <c:v>8.4</c:v>
                </c:pt>
                <c:pt idx="17">
                  <c:v>8.1</c:v>
                </c:pt>
                <c:pt idx="18">
                  <c:v>7.9</c:v>
                </c:pt>
                <c:pt idx="19">
                  <c:v>8</c:v>
                </c:pt>
                <c:pt idx="20">
                  <c:v>7.9</c:v>
                </c:pt>
                <c:pt idx="21">
                  <c:v>8</c:v>
                </c:pt>
                <c:pt idx="22">
                  <c:v>8</c:v>
                </c:pt>
                <c:pt idx="23">
                  <c:v>7.8</c:v>
                </c:pt>
                <c:pt idx="24">
                  <c:v>7.9</c:v>
                </c:pt>
                <c:pt idx="25">
                  <c:v>8.1</c:v>
                </c:pt>
                <c:pt idx="26">
                  <c:v>7.9</c:v>
                </c:pt>
                <c:pt idx="28" formatCode="General">
                  <c:v>-3.8181818181818185E-2</c:v>
                </c:pt>
              </c:numCache>
            </c:numRef>
          </c:val>
        </c:ser>
        <c:ser>
          <c:idx val="3"/>
          <c:order val="1"/>
          <c:tx>
            <c:strRef>
              <c:f>Data!$AE$1</c:f>
              <c:strCache>
                <c:ptCount val="1"/>
                <c:pt idx="0">
                  <c:v>Mean SSB (%)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Data!$AE$22:$AE$52</c:f>
              <c:numCache>
                <c:formatCode>#,##0.00</c:formatCode>
                <c:ptCount val="31"/>
                <c:pt idx="0">
                  <c:v>8.1</c:v>
                </c:pt>
                <c:pt idx="1">
                  <c:v>8.1</c:v>
                </c:pt>
                <c:pt idx="2">
                  <c:v>8.1</c:v>
                </c:pt>
                <c:pt idx="3">
                  <c:v>8.1</c:v>
                </c:pt>
                <c:pt idx="4">
                  <c:v>8.1</c:v>
                </c:pt>
                <c:pt idx="5">
                  <c:v>8.1</c:v>
                </c:pt>
                <c:pt idx="6">
                  <c:v>8.1</c:v>
                </c:pt>
                <c:pt idx="7">
                  <c:v>8.1</c:v>
                </c:pt>
                <c:pt idx="8">
                  <c:v>8.1</c:v>
                </c:pt>
                <c:pt idx="9">
                  <c:v>8.1</c:v>
                </c:pt>
                <c:pt idx="10">
                  <c:v>8.1</c:v>
                </c:pt>
                <c:pt idx="11">
                  <c:v>8.1</c:v>
                </c:pt>
                <c:pt idx="12">
                  <c:v>8.1</c:v>
                </c:pt>
                <c:pt idx="13">
                  <c:v>8.1</c:v>
                </c:pt>
                <c:pt idx="14">
                  <c:v>8.1</c:v>
                </c:pt>
                <c:pt idx="15">
                  <c:v>8.1</c:v>
                </c:pt>
                <c:pt idx="16">
                  <c:v>8.1</c:v>
                </c:pt>
                <c:pt idx="17">
                  <c:v>8.1</c:v>
                </c:pt>
                <c:pt idx="18">
                  <c:v>8.1</c:v>
                </c:pt>
                <c:pt idx="19">
                  <c:v>8.1</c:v>
                </c:pt>
                <c:pt idx="20">
                  <c:v>8.1</c:v>
                </c:pt>
                <c:pt idx="21">
                  <c:v>8.1</c:v>
                </c:pt>
                <c:pt idx="22">
                  <c:v>8.1</c:v>
                </c:pt>
                <c:pt idx="23">
                  <c:v>8.1</c:v>
                </c:pt>
                <c:pt idx="24">
                  <c:v>8.1</c:v>
                </c:pt>
                <c:pt idx="25">
                  <c:v>8.1</c:v>
                </c:pt>
                <c:pt idx="26">
                  <c:v>8.1</c:v>
                </c:pt>
              </c:numCache>
            </c:numRef>
          </c:val>
        </c:ser>
        <c:ser>
          <c:idx val="4"/>
          <c:order val="2"/>
          <c:tx>
            <c:strRef>
              <c:f>Data!$AF$1</c:f>
              <c:strCache>
                <c:ptCount val="1"/>
                <c:pt idx="0">
                  <c:v>PTADSB (%)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Data!$AF$22:$AF$52</c:f>
              <c:numCache>
                <c:formatCode>#,##0.00</c:formatCode>
                <c:ptCount val="31"/>
                <c:pt idx="0">
                  <c:v>10.5</c:v>
                </c:pt>
                <c:pt idx="1">
                  <c:v>9.6</c:v>
                </c:pt>
                <c:pt idx="2">
                  <c:v>9.6</c:v>
                </c:pt>
                <c:pt idx="3">
                  <c:v>9.3000000000000007</c:v>
                </c:pt>
                <c:pt idx="4">
                  <c:v>9.5</c:v>
                </c:pt>
                <c:pt idx="5">
                  <c:v>9.7000000000000011</c:v>
                </c:pt>
                <c:pt idx="6">
                  <c:v>9.4</c:v>
                </c:pt>
                <c:pt idx="7">
                  <c:v>9.3000000000000007</c:v>
                </c:pt>
                <c:pt idx="8">
                  <c:v>9.3000000000000007</c:v>
                </c:pt>
                <c:pt idx="9">
                  <c:v>8.9</c:v>
                </c:pt>
                <c:pt idx="10">
                  <c:v>8.7000000000000011</c:v>
                </c:pt>
                <c:pt idx="11">
                  <c:v>8.5</c:v>
                </c:pt>
                <c:pt idx="12">
                  <c:v>8.5</c:v>
                </c:pt>
                <c:pt idx="13">
                  <c:v>8.4</c:v>
                </c:pt>
                <c:pt idx="14">
                  <c:v>8.4</c:v>
                </c:pt>
                <c:pt idx="15">
                  <c:v>8.6</c:v>
                </c:pt>
                <c:pt idx="16">
                  <c:v>8.5</c:v>
                </c:pt>
                <c:pt idx="17">
                  <c:v>7.9</c:v>
                </c:pt>
                <c:pt idx="18">
                  <c:v>7.8</c:v>
                </c:pt>
                <c:pt idx="19">
                  <c:v>8</c:v>
                </c:pt>
                <c:pt idx="20">
                  <c:v>7.9</c:v>
                </c:pt>
                <c:pt idx="21">
                  <c:v>8.2000000000000011</c:v>
                </c:pt>
                <c:pt idx="22">
                  <c:v>7.6</c:v>
                </c:pt>
                <c:pt idx="23">
                  <c:v>7.3</c:v>
                </c:pt>
                <c:pt idx="24">
                  <c:v>7.7</c:v>
                </c:pt>
                <c:pt idx="25">
                  <c:v>7.3</c:v>
                </c:pt>
                <c:pt idx="26">
                  <c:v>7.5</c:v>
                </c:pt>
                <c:pt idx="28" formatCode="General">
                  <c:v>-0.10242424242424254</c:v>
                </c:pt>
              </c:numCache>
            </c:numRef>
          </c:val>
        </c:ser>
        <c:ser>
          <c:idx val="0"/>
          <c:order val="3"/>
          <c:tx>
            <c:strRef>
              <c:f>Data!$AG$1</c:f>
              <c:strCache>
                <c:ptCount val="1"/>
                <c:pt idx="0">
                  <c:v>Mean DSB (%)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Data!$AG$22:$AG$52</c:f>
              <c:numCache>
                <c:formatCode>#,##0.00</c:formatCode>
                <c:ptCount val="31"/>
                <c:pt idx="0">
                  <c:v>7.3</c:v>
                </c:pt>
                <c:pt idx="1">
                  <c:v>7.3</c:v>
                </c:pt>
                <c:pt idx="2">
                  <c:v>7.3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  <c:pt idx="8">
                  <c:v>7.3</c:v>
                </c:pt>
                <c:pt idx="9">
                  <c:v>7.3</c:v>
                </c:pt>
                <c:pt idx="10">
                  <c:v>7.3</c:v>
                </c:pt>
                <c:pt idx="11">
                  <c:v>7.3</c:v>
                </c:pt>
                <c:pt idx="12">
                  <c:v>7.3</c:v>
                </c:pt>
                <c:pt idx="13">
                  <c:v>7.3</c:v>
                </c:pt>
                <c:pt idx="14">
                  <c:v>7.3</c:v>
                </c:pt>
                <c:pt idx="15">
                  <c:v>7.3</c:v>
                </c:pt>
                <c:pt idx="16">
                  <c:v>7.3</c:v>
                </c:pt>
                <c:pt idx="17">
                  <c:v>7.3</c:v>
                </c:pt>
                <c:pt idx="18">
                  <c:v>7.3</c:v>
                </c:pt>
                <c:pt idx="19">
                  <c:v>7.3</c:v>
                </c:pt>
                <c:pt idx="20">
                  <c:v>7.3</c:v>
                </c:pt>
                <c:pt idx="21">
                  <c:v>7.3</c:v>
                </c:pt>
                <c:pt idx="22">
                  <c:v>7.3</c:v>
                </c:pt>
                <c:pt idx="23">
                  <c:v>7.3</c:v>
                </c:pt>
                <c:pt idx="24">
                  <c:v>7.3</c:v>
                </c:pt>
                <c:pt idx="25">
                  <c:v>7.3</c:v>
                </c:pt>
                <c:pt idx="26">
                  <c:v>7.3</c:v>
                </c:pt>
              </c:numCache>
            </c:numRef>
          </c:val>
        </c:ser>
        <c:marker val="1"/>
        <c:axId val="261114112"/>
        <c:axId val="242299264"/>
      </c:lineChart>
      <c:catAx>
        <c:axId val="261114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47"/>
              <c:y val="0.93935185185185199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42299264"/>
        <c:crossesAt val="6"/>
        <c:lblAlgn val="ctr"/>
        <c:lblOffset val="0"/>
        <c:tickLblSkip val="5"/>
        <c:tickMarkSkip val="5"/>
      </c:catAx>
      <c:valAx>
        <c:axId val="242299264"/>
        <c:scaling>
          <c:orientation val="minMax"/>
          <c:max val="11"/>
          <c:min val="6"/>
        </c:scaling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PTA (%)</a:t>
                </a:r>
              </a:p>
            </c:rich>
          </c:tx>
          <c:layout>
            <c:manualLayout>
              <c:xMode val="edge"/>
              <c:yMode val="edge"/>
              <c:x val="1.9060276424984464E-3"/>
              <c:y val="0.3167118348162648"/>
            </c:manualLayout>
          </c:layout>
        </c:title>
        <c:numFmt formatCode="#,##0.0" sourceLinked="0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61114112"/>
        <c:crossesAt val="1"/>
        <c:crossBetween val="midCat"/>
        <c:majorUnit val="1"/>
      </c:valAx>
      <c:spPr>
        <a:noFill/>
        <a:ln w="25400">
          <a:noFill/>
        </a:ln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3BFB0-593D-46DF-8CF3-A3345C9E7DB7}" type="slidenum">
              <a:rPr lang="en-US"/>
              <a:pPr/>
              <a:t>21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3D8A3-3448-49B0-8722-0588125E2D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CF557077-4D31-446E-9A73-0024C581CAF9}" type="slidenum">
              <a:rPr lang="en-US">
                <a:solidFill>
                  <a:srgbClr val="FFFF00"/>
                </a:solidFill>
              </a:rPr>
              <a:pPr algn="r" defTabSz="928688"/>
              <a:t>24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FF592-8788-4905-8F5E-A2C609EBFAC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93C03296-9118-41DD-9090-4F4175D7EDF2}" type="slidenum">
              <a:rPr lang="en-US">
                <a:solidFill>
                  <a:srgbClr val="FFFF00"/>
                </a:solidFill>
              </a:rPr>
              <a:pPr algn="r" defTabSz="928688"/>
              <a:t>32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709266" y="3395867"/>
            <a:ext cx="7848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John B. Cole, Ph.D.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Animal Improvement Programs Laboratory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Agricultural Research Service, USDA </a:t>
            </a:r>
          </a:p>
          <a:p>
            <a:pPr>
              <a:spcAft>
                <a:spcPct val="50000"/>
              </a:spcAft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Beltsville,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MD, USA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john.cole@ars.usda.gov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846659"/>
          </a:xfrm>
        </p:spPr>
        <p:txBody>
          <a:bodyPr/>
          <a:lstStyle>
            <a:lvl1pPr>
              <a:defRPr sz="6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Department of Animal Sciences,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University of Sassari, 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23 May 2012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150th-logo.jpg"/>
          <p:cNvPicPr>
            <a:picLocks noChangeAspect="1"/>
          </p:cNvPicPr>
          <p:nvPr userDrawn="1"/>
        </p:nvPicPr>
        <p:blipFill>
          <a:blip r:embed="rId16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67000"/>
        <a:buFont typeface="Monotype Sorts" pitchFamily="2" charset="2"/>
        <a:buChar char="l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80000"/>
        <a:buFont typeface="Monotype Sorts" pitchFamily="2" charset="2"/>
        <a:buChar char="w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U.S. genetic evaluation system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Type traits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3657600" cy="48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Strength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Body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Dairy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Rump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err="1" smtClean="0">
                <a:latin typeface="Calibri" pitchFamily="34" charset="0"/>
                <a:cs typeface="Calibri" pitchFamily="34" charset="0"/>
              </a:rPr>
              <a:t>Thurl</a:t>
            </a: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Rear legs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(side)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latin typeface="Calibri" pitchFamily="34" charset="0"/>
                <a:cs typeface="Calibri" pitchFamily="34" charset="0"/>
              </a:rPr>
              <a:t>Rear</a:t>
            </a: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 legs (rear)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Foot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latin typeface="Calibri" pitchFamily="34" charset="0"/>
                <a:cs typeface="Calibri" pitchFamily="34" charset="0"/>
              </a:rPr>
              <a:t>Feet and legs score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371600"/>
            <a:ext cx="4057650" cy="38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Fore  udder attachment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Rear udder 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Rear udder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Udder cleft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Udder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Front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latin typeface="Calibri" pitchFamily="34" charset="0"/>
                <a:cs typeface="Calibri" pitchFamily="34" charset="0"/>
              </a:rPr>
              <a:t>Rear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Teat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length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Chart 49"/>
          <p:cNvGraphicFramePr/>
          <p:nvPr/>
        </p:nvGraphicFramePr>
        <p:xfrm>
          <a:off x="517334" y="117134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Genetic trend – Holstein milk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13689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11,828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kg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388913" y="3592810"/>
            <a:ext cx="801871" cy="594360"/>
            <a:chOff x="5710939" y="2865696"/>
            <a:chExt cx="801871" cy="594360"/>
          </a:xfrm>
        </p:grpSpPr>
        <p:pic>
          <p:nvPicPr>
            <p:cNvPr id="46" name="chart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31789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66910" y="2448724"/>
            <a:ext cx="867664" cy="640080"/>
            <a:chOff x="3855903" y="3186854"/>
            <a:chExt cx="867664" cy="64008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17221" y="2033739"/>
            <a:ext cx="1310261" cy="1009879"/>
            <a:chOff x="6717221" y="2033739"/>
            <a:chExt cx="1310261" cy="10098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6797381" y="258641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908246" y="203373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 rot="19980000">
              <a:off x="6717221" y="2445339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79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– Holstein fat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46740" y="1919864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432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kg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66065" y="2459741"/>
            <a:ext cx="867664" cy="640080"/>
            <a:chOff x="3855903" y="3186854"/>
            <a:chExt cx="867664" cy="64008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88066" y="3769080"/>
            <a:ext cx="801871" cy="594360"/>
            <a:chOff x="5710939" y="2865696"/>
            <a:chExt cx="801871" cy="594360"/>
          </a:xfrm>
        </p:grpSpPr>
        <p:pic>
          <p:nvPicPr>
            <p:cNvPr id="25" name="chart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39255" y="2188982"/>
            <a:ext cx="1310261" cy="1042930"/>
            <a:chOff x="6739255" y="2003238"/>
            <a:chExt cx="1310261" cy="104293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6786364" y="258896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7941297" y="200323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 rot="20040000">
              <a:off x="6739255" y="2434322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2.7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– Holstein protein</a:t>
            </a:r>
            <a:endParaRPr lang="en-US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81485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356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kg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55890" y="2371609"/>
            <a:ext cx="867664" cy="640080"/>
            <a:chOff x="3855903" y="3186854"/>
            <a:chExt cx="867664" cy="64008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66879" y="3868232"/>
            <a:ext cx="801871" cy="594360"/>
            <a:chOff x="5710939" y="2865696"/>
            <a:chExt cx="801871" cy="594360"/>
          </a:xfrm>
        </p:grpSpPr>
        <p:pic>
          <p:nvPicPr>
            <p:cNvPr id="20" name="chart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6701" y="1966092"/>
            <a:ext cx="1474426" cy="1342939"/>
            <a:chOff x="6356701" y="1989671"/>
            <a:chExt cx="1474426" cy="134293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6356701" y="2875410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7831127" y="1989671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9680000">
              <a:off x="6441800" y="2577540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2.6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– Holstein productive life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68763" y="1611388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27.2 mo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05058" y="2613981"/>
            <a:ext cx="867664" cy="640080"/>
            <a:chOff x="3855903" y="3186854"/>
            <a:chExt cx="867664" cy="640080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60960" y="4397041"/>
            <a:ext cx="801871" cy="594360"/>
            <a:chOff x="5710939" y="2865696"/>
            <a:chExt cx="801871" cy="594360"/>
          </a:xfrm>
        </p:grpSpPr>
        <p:pic>
          <p:nvPicPr>
            <p:cNvPr id="19" name="chart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71457" y="1880510"/>
            <a:ext cx="1310261" cy="1012008"/>
            <a:chOff x="6629086" y="2036289"/>
            <a:chExt cx="1310261" cy="1012008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6764330" y="2489815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698923" y="203628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9980000">
              <a:off x="6629086" y="2709743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0.2 mo/yr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5613" y="182563"/>
            <a:ext cx="8459787" cy="577081"/>
          </a:xfrm>
        </p:spPr>
        <p:txBody>
          <a:bodyPr/>
          <a:lstStyle/>
          <a:p>
            <a:r>
              <a:rPr lang="en-US" sz="3700" dirty="0" smtClean="0"/>
              <a:t>Genetic trend – Holstein somatic cell score</a:t>
            </a:r>
            <a:endParaRPr lang="en-US" sz="37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00798" y="1325007"/>
            <a:ext cx="867664" cy="640080"/>
            <a:chOff x="3855903" y="3186854"/>
            <a:chExt cx="867664" cy="640080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1109" y="2447054"/>
            <a:ext cx="801871" cy="594360"/>
            <a:chOff x="5710939" y="2865696"/>
            <a:chExt cx="801871" cy="594360"/>
          </a:xfrm>
        </p:grpSpPr>
        <p:pic>
          <p:nvPicPr>
            <p:cNvPr id="21" name="chart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9873" y="2146749"/>
            <a:ext cx="2065965" cy="1598570"/>
            <a:chOff x="6182076" y="2478798"/>
            <a:chExt cx="2065965" cy="159857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6753313" y="247879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963328" y="362016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2580000">
              <a:off x="6182076" y="3199171"/>
              <a:ext cx="2065965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0.02/yr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2006600" y="2311400"/>
            <a:ext cx="63246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95500" y="177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Phenotypic base = 3.0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5613" y="228600"/>
            <a:ext cx="8474075" cy="484748"/>
          </a:xfrm>
        </p:spPr>
        <p:txBody>
          <a:bodyPr/>
          <a:lstStyle/>
          <a:p>
            <a:r>
              <a:rPr lang="en-US" sz="3150" dirty="0" smtClean="0"/>
              <a:t>Genetic trend – Holstein daughter pregnancy rate</a:t>
            </a:r>
            <a:endParaRPr lang="en-US" sz="315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1996" y="443174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22.6%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5220" y="3263976"/>
            <a:ext cx="867664" cy="640080"/>
            <a:chOff x="3855903" y="3186854"/>
            <a:chExt cx="867664" cy="64008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5903" y="3186854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4029534" y="3297085"/>
              <a:ext cx="457200" cy="182562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Sires</a:t>
              </a:r>
              <a:endParaRPr lang="en-US" sz="16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87221" y="1797058"/>
            <a:ext cx="801871" cy="594360"/>
            <a:chOff x="5710939" y="2865696"/>
            <a:chExt cx="801871" cy="594360"/>
          </a:xfrm>
        </p:grpSpPr>
        <p:pic>
          <p:nvPicPr>
            <p:cNvPr id="18" name="chart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0939" y="2865696"/>
              <a:ext cx="801871" cy="594360"/>
            </a:xfrm>
            <a:prstGeom prst="rect">
              <a:avLst/>
            </a:prstGeom>
          </p:spPr>
        </p:pic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5825610" y="2970135"/>
              <a:ext cx="457200" cy="193675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Cows</a:t>
              </a:r>
              <a:endParaRPr lang="en-US" sz="16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67231" y="3523447"/>
            <a:ext cx="1310261" cy="975405"/>
            <a:chOff x="6618074" y="2333626"/>
            <a:chExt cx="1310261" cy="975405"/>
          </a:xfrm>
        </p:grpSpPr>
        <p:grpSp>
          <p:nvGrpSpPr>
            <p:cNvPr id="24" name="Group 23"/>
            <p:cNvGrpSpPr/>
            <p:nvPr/>
          </p:nvGrpSpPr>
          <p:grpSpPr>
            <a:xfrm flipV="1">
              <a:off x="6665174" y="2376267"/>
              <a:ext cx="1165953" cy="932764"/>
              <a:chOff x="6665174" y="1957625"/>
              <a:chExt cx="1165953" cy="932764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665174" y="24331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831127" y="195762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260000">
              <a:off x="6618074" y="2333626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0.1%/yr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– Holstein calving ease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99136" y="1800751"/>
            <a:ext cx="868680" cy="640830"/>
            <a:chOff x="3851275" y="3030008"/>
            <a:chExt cx="868680" cy="6408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3030008"/>
              <a:ext cx="868680" cy="64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3911599" y="3129064"/>
              <a:ext cx="643467" cy="21526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Daughter</a:t>
              </a:r>
              <a:endParaRPr lang="en-US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98697" y="3156437"/>
            <a:ext cx="2504736" cy="53860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Service-sire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phenotypic base </a:t>
            </a:r>
            <a:r>
              <a:rPr lang="en-US" sz="20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7.9%</a:t>
            </a:r>
            <a:endParaRPr lang="en-US" sz="20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20973" y="4168971"/>
            <a:ext cx="2552873" cy="53860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Daughter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phenotypic base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7.5%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63190" y="3062811"/>
            <a:ext cx="867664" cy="640080"/>
            <a:chOff x="4362676" y="4156342"/>
            <a:chExt cx="867664" cy="640080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2676" y="4156342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4481222" y="4280139"/>
              <a:ext cx="575520" cy="371529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100"/>
                </a:lnSpc>
                <a:spcBef>
                  <a:spcPts val="0"/>
                </a:spcBef>
              </a:pPr>
              <a:r>
                <a:rPr lang="en-US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Service </a:t>
              </a:r>
            </a:p>
            <a:p>
              <a:pPr algn="ctr" eaLnBrk="0" hangingPunct="0">
                <a:lnSpc>
                  <a:spcPts val="1100"/>
                </a:lnSpc>
                <a:spcBef>
                  <a:spcPts val="0"/>
                </a:spcBef>
              </a:pPr>
              <a:r>
                <a:rPr lang="en-US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</a:t>
              </a:r>
              <a:endParaRPr lang="en-US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86470" y="1952384"/>
            <a:ext cx="2000649" cy="1657772"/>
            <a:chOff x="6660317" y="1621889"/>
            <a:chExt cx="2000649" cy="1657772"/>
          </a:xfrm>
        </p:grpSpPr>
        <p:grpSp>
          <p:nvGrpSpPr>
            <p:cNvPr id="31" name="Group 23"/>
            <p:cNvGrpSpPr/>
            <p:nvPr/>
          </p:nvGrpSpPr>
          <p:grpSpPr>
            <a:xfrm flipV="1">
              <a:off x="6668223" y="1621889"/>
              <a:ext cx="1810512" cy="1657772"/>
              <a:chOff x="6668223" y="1986995"/>
              <a:chExt cx="1810512" cy="1657772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6668223" y="3187567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8478735" y="198699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 rot="2100000">
              <a:off x="6660317" y="2124622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0.18%/yr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5879" y="3669795"/>
            <a:ext cx="2000649" cy="720222"/>
            <a:chOff x="6581564" y="2966560"/>
            <a:chExt cx="2000649" cy="720222"/>
          </a:xfrm>
        </p:grpSpPr>
        <p:grpSp>
          <p:nvGrpSpPr>
            <p:cNvPr id="36" name="Group 23"/>
            <p:cNvGrpSpPr/>
            <p:nvPr/>
          </p:nvGrpSpPr>
          <p:grpSpPr>
            <a:xfrm flipV="1">
              <a:off x="6670061" y="2966560"/>
              <a:ext cx="1810512" cy="609751"/>
              <a:chOff x="6670061" y="1690345"/>
              <a:chExt cx="1810512" cy="609751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670061" y="1842896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8480573" y="169034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6581564" y="3379005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000" b="1" dirty="0" smtClean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0.01%/yr</a:t>
              </a:r>
              <a:endParaRPr lang="en-US" sz="20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trend – Holstein stillbirth rate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13736" y="3512850"/>
            <a:ext cx="867664" cy="640080"/>
            <a:chOff x="4362676" y="4156342"/>
            <a:chExt cx="867664" cy="64008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A9906"/>
                </a:clrFrom>
                <a:clrTo>
                  <a:srgbClr val="CA990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2676" y="4156342"/>
              <a:ext cx="86766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4481222" y="4280139"/>
              <a:ext cx="575520" cy="371529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1100"/>
                </a:lnSpc>
                <a:spcBef>
                  <a:spcPts val="0"/>
                </a:spcBef>
              </a:pPr>
              <a:r>
                <a:rPr lang="en-US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Service </a:t>
              </a:r>
            </a:p>
            <a:p>
              <a:pPr algn="ctr" eaLnBrk="0" hangingPunct="0">
                <a:lnSpc>
                  <a:spcPts val="1100"/>
                </a:lnSpc>
                <a:spcBef>
                  <a:spcPts val="0"/>
                </a:spcBef>
              </a:pPr>
              <a:r>
                <a:rPr lang="en-US" b="1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sire</a:t>
              </a:r>
              <a:endParaRPr lang="en-US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4834" y="2157917"/>
            <a:ext cx="868680" cy="640830"/>
            <a:chOff x="3851275" y="3030008"/>
            <a:chExt cx="868680" cy="64083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3030008"/>
              <a:ext cx="868680" cy="64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3911599" y="3129064"/>
              <a:ext cx="643467" cy="21526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rPr>
                <a:t>Daughter</a:t>
              </a:r>
              <a:endParaRPr lang="en-US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82594" y="3085537"/>
            <a:ext cx="2242261" cy="46166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Service-sire</a:t>
            </a:r>
          </a:p>
          <a:p>
            <a:pPr eaLnBrk="0" hangingPunct="0">
              <a:lnSpc>
                <a:spcPts val="18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phenotypic base </a:t>
            </a:r>
            <a:r>
              <a:rPr lang="en-US" sz="1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8.1%</a:t>
            </a:r>
            <a:endParaRPr lang="en-US" sz="1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0672" y="4220076"/>
            <a:ext cx="3588476" cy="471668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Daughter </a:t>
            </a:r>
          </a:p>
          <a:p>
            <a:pPr eaLnBrk="0" hangingPunct="0">
              <a:lnSpc>
                <a:spcPts val="18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phenotypic base </a:t>
            </a:r>
            <a:r>
              <a:rPr lang="en-US" sz="1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7.3%</a:t>
            </a:r>
            <a:endParaRPr lang="en-US" sz="1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18015" y="3593594"/>
            <a:ext cx="2113721" cy="626685"/>
            <a:chOff x="6471500" y="2941159"/>
            <a:chExt cx="2113721" cy="626685"/>
          </a:xfrm>
        </p:grpSpPr>
        <p:grpSp>
          <p:nvGrpSpPr>
            <p:cNvPr id="33" name="Group 23"/>
            <p:cNvGrpSpPr/>
            <p:nvPr/>
          </p:nvGrpSpPr>
          <p:grpSpPr>
            <a:xfrm flipV="1">
              <a:off x="6646693" y="2941159"/>
              <a:ext cx="1938528" cy="626685"/>
              <a:chOff x="6646693" y="1698812"/>
              <a:chExt cx="1938528" cy="626685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6646693" y="1868297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8585221" y="1698812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6471500" y="3167336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000" b="1" dirty="0" smtClean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0.04%/yr</a:t>
              </a:r>
              <a:endParaRPr lang="en-US" sz="20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47808" y="2697426"/>
            <a:ext cx="2089354" cy="1175153"/>
            <a:chOff x="6499452" y="1909767"/>
            <a:chExt cx="2089354" cy="1175153"/>
          </a:xfrm>
        </p:grpSpPr>
        <p:grpSp>
          <p:nvGrpSpPr>
            <p:cNvPr id="38" name="Group 23"/>
            <p:cNvGrpSpPr/>
            <p:nvPr/>
          </p:nvGrpSpPr>
          <p:grpSpPr>
            <a:xfrm flipV="1">
              <a:off x="6644852" y="1909767"/>
              <a:ext cx="1943954" cy="1175153"/>
              <a:chOff x="6644852" y="2181736"/>
              <a:chExt cx="1943954" cy="1175153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6644852" y="28996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8588806" y="2181736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 rot="1190638">
              <a:off x="6499452" y="2056887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0.10%/yr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/>
        </p:nvGraphicFramePr>
        <p:xfrm>
          <a:off x="495759" y="1175193"/>
          <a:ext cx="8042313" cy="4693920"/>
        </p:xfrm>
        <a:graphic>
          <a:graphicData uri="http://schemas.openxmlformats.org/drawingml/2006/table">
            <a:tbl>
              <a:tblPr/>
              <a:tblGrid>
                <a:gridCol w="4847422"/>
                <a:gridCol w="859315"/>
                <a:gridCol w="1564396"/>
                <a:gridCol w="77118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indices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511175" y="1155589"/>
          <a:ext cx="8582025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</p:nvPr>
        </p:nvGraphicFramePr>
        <p:xfrm>
          <a:off x="517794" y="1214783"/>
          <a:ext cx="8073615" cy="4709160"/>
        </p:xfrm>
        <a:graphic>
          <a:graphicData uri="http://schemas.openxmlformats.org/drawingml/2006/table">
            <a:tbl>
              <a:tblPr/>
              <a:tblGrid>
                <a:gridCol w="1035584"/>
                <a:gridCol w="640080"/>
                <a:gridCol w="1188720"/>
                <a:gridCol w="640080"/>
                <a:gridCol w="1188720"/>
                <a:gridCol w="640080"/>
                <a:gridCol w="1188720"/>
                <a:gridCol w="911551"/>
                <a:gridCol w="64008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dirty="0" smtClean="0"/>
              <a:t>Index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evaluation summary  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98598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Evaluation procedures have improved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Fitness traits have been added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Effective selection has produced substantial annual genetic improvement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Indexes enable selection for overall economic merit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Fertility evaluations prevent continued decline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USDA serves the dairy industry with reliable evaluations and research to improve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evaluation system</a:t>
            </a:r>
            <a:endParaRPr lang="en-US" dirty="0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385816"/>
          </a:xfrm>
        </p:spPr>
        <p:txBody>
          <a:bodyPr/>
          <a:lstStyle/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Increases accuracy of evaluations of bull dams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Assists in selection of service sires, particularly for low-reliability traits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High demand for semen from genomically evaluated 2-year-old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Genomic data flow</a:t>
            </a:r>
            <a:endParaRPr lang="en-US" i="1" dirty="0" smtClean="0"/>
          </a:p>
        </p:txBody>
      </p:sp>
      <p:grpSp>
        <p:nvGrpSpPr>
          <p:cNvPr id="91" name="Group 90"/>
          <p:cNvGrpSpPr/>
          <p:nvPr/>
        </p:nvGrpSpPr>
        <p:grpSpPr>
          <a:xfrm>
            <a:off x="357189" y="1328738"/>
            <a:ext cx="8388195" cy="4829175"/>
            <a:chOff x="357189" y="1328738"/>
            <a:chExt cx="8388195" cy="4420875"/>
          </a:xfrm>
        </p:grpSpPr>
        <p:sp>
          <p:nvSpPr>
            <p:cNvPr id="57" name="Rounded Rectangle 56"/>
            <p:cNvSpPr/>
            <p:nvPr/>
          </p:nvSpPr>
          <p:spPr>
            <a:xfrm>
              <a:off x="3730041" y="1328738"/>
              <a:ext cx="1641057" cy="54591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DHI herd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57189" y="3277489"/>
              <a:ext cx="1726782" cy="54591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DNA laboratory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017168" y="3277489"/>
              <a:ext cx="1728216" cy="54591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AI organization, breed association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28442" y="3188835"/>
              <a:ext cx="1244251" cy="295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DNA samples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44887" y="3636106"/>
              <a:ext cx="1011367" cy="27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genotypes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2700000">
              <a:off x="5476811" y="2501658"/>
              <a:ext cx="100921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genomic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evaluations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8900000">
              <a:off x="5322695" y="4058349"/>
              <a:ext cx="13582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nominations,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pedigree data</a:t>
              </a:r>
              <a:endParaRPr lang="en-US" sz="16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2700000">
              <a:off x="2376820" y="4106750"/>
              <a:ext cx="144231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genotype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quality reports</a:t>
              </a:r>
              <a:endParaRPr lang="en-US" sz="16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18900000">
              <a:off x="5827441" y="4426867"/>
              <a:ext cx="1164551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genomic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evaluations</a:t>
              </a:r>
              <a:endParaRPr lang="en-US" sz="16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2215224" y="2316014"/>
              <a:ext cx="1271502" cy="309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DNA </a:t>
              </a: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samples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700000">
              <a:off x="2198361" y="4518722"/>
              <a:ext cx="1067344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genotypes</a:t>
              </a:r>
              <a:endParaRPr lang="en-US" sz="1600" i="1" dirty="0" smtClean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8" name="Group 56"/>
            <p:cNvGrpSpPr/>
            <p:nvPr/>
          </p:nvGrpSpPr>
          <p:grpSpPr>
            <a:xfrm rot="60000">
              <a:off x="5333939" y="3800126"/>
              <a:ext cx="1710690" cy="1472687"/>
              <a:chOff x="5433238" y="3742662"/>
              <a:chExt cx="1779182" cy="1828798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0"/>
            <p:cNvGrpSpPr/>
            <p:nvPr/>
          </p:nvGrpSpPr>
          <p:grpSpPr>
            <a:xfrm rot="16260000">
              <a:off x="2141255" y="3676415"/>
              <a:ext cx="1459797" cy="1732745"/>
              <a:chOff x="5433238" y="3742662"/>
              <a:chExt cx="1801573" cy="1813342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5571564" y="3815810"/>
                <a:ext cx="166324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>
            <a:xfrm rot="5340000" flipH="1" flipV="1">
              <a:off x="2241175" y="1760456"/>
              <a:ext cx="1341946" cy="1646220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5"/>
            <p:cNvGrpSpPr/>
            <p:nvPr/>
          </p:nvGrpSpPr>
          <p:grpSpPr>
            <a:xfrm>
              <a:off x="2162906" y="3488708"/>
              <a:ext cx="4775327" cy="123472"/>
              <a:chOff x="2031041" y="3355848"/>
              <a:chExt cx="5055559" cy="155112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H="1">
                <a:off x="2031041" y="3355848"/>
                <a:ext cx="5029200" cy="887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2057400" y="3510073"/>
                <a:ext cx="5029200" cy="887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6"/>
            <p:cNvGrpSpPr/>
            <p:nvPr/>
          </p:nvGrpSpPr>
          <p:grpSpPr>
            <a:xfrm rot="21540000" flipV="1">
              <a:off x="5347330" y="1847826"/>
              <a:ext cx="1710691" cy="1472688"/>
              <a:chOff x="5433237" y="3742661"/>
              <a:chExt cx="1779183" cy="1828799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>
                <a:off x="5433237" y="3742661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ctangle 72"/>
            <p:cNvSpPr/>
            <p:nvPr/>
          </p:nvSpPr>
          <p:spPr>
            <a:xfrm rot="2700000">
              <a:off x="5746662" y="2295195"/>
              <a:ext cx="1139051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DNA samples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5" name="Group 26"/>
            <p:cNvGrpSpPr/>
            <p:nvPr/>
          </p:nvGrpSpPr>
          <p:grpSpPr>
            <a:xfrm>
              <a:off x="3733276" y="5209053"/>
              <a:ext cx="1635540" cy="540560"/>
              <a:chOff x="3276600" y="3886200"/>
              <a:chExt cx="1737360" cy="685800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3276600" y="3886200"/>
                <a:ext cx="1737360" cy="68580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5F5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1800" b="1" dirty="0" smtClean="0">
                    <a:solidFill>
                      <a:srgbClr val="663300"/>
                    </a:solidFill>
                    <a:latin typeface="Aharoni" pitchFamily="2" charset="-79"/>
                    <a:cs typeface="Aharoni" pitchFamily="2" charset="-79"/>
                  </a:rPr>
                  <a:t>AIPL</a:t>
                </a:r>
                <a:endParaRPr lang="en-US" sz="1800" dirty="0" smtClean="0">
                  <a:solidFill>
                    <a:srgbClr val="6633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algn="r">
                  <a:spcAft>
                    <a:spcPts val="600"/>
                  </a:spcAft>
                </a:pPr>
                <a:endParaRPr lang="en-US" sz="15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87" name="Picture 86" descr="USDA symbol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75838" y="3964172"/>
                <a:ext cx="656167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Picture 87" descr="ARS logo.wm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77183" y="4157130"/>
                <a:ext cx="451779" cy="3507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err="1" smtClean="0"/>
              <a:t>Illumina</a:t>
            </a:r>
            <a:r>
              <a:rPr lang="en-US" sz="3800" dirty="0" smtClean="0"/>
              <a:t> genotyping arrays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34440"/>
            <a:ext cx="8299450" cy="4862870"/>
          </a:xfrm>
        </p:spPr>
        <p:txBody>
          <a:bodyPr/>
          <a:lstStyle/>
          <a:p>
            <a:pPr marL="287338" indent="-287338" eaLnBrk="1" hangingPunct="1">
              <a:spcAft>
                <a:spcPct val="0"/>
              </a:spcAft>
              <a:defRPr/>
            </a:pPr>
            <a:r>
              <a:rPr lang="en-US" sz="2600" dirty="0" smtClean="0"/>
              <a:t>BovineSNP50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54,001 SNPs (version 1)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54,609 SNPs (version 2)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45,187 SNPs used in evaluation</a:t>
            </a:r>
          </a:p>
          <a:p>
            <a:pPr marL="287338" indent="-287338" eaLnBrk="1" hangingPunct="1">
              <a:spcBef>
                <a:spcPts val="1800"/>
              </a:spcBef>
              <a:spcAft>
                <a:spcPct val="0"/>
              </a:spcAft>
              <a:defRPr/>
            </a:pPr>
            <a:r>
              <a:rPr lang="en-US" sz="2600" dirty="0" err="1" smtClean="0"/>
              <a:t>BovineHD</a:t>
            </a:r>
            <a:endParaRPr lang="en-US" sz="2600" dirty="0" smtClean="0"/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777,962 SNPs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Only BovineSNP50 SNPs used 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&gt;1,700 SNPs in database</a:t>
            </a:r>
          </a:p>
          <a:p>
            <a:pPr marL="287338" indent="-287338" eaLnBrk="1" hangingPunct="1">
              <a:spcBef>
                <a:spcPts val="1800"/>
              </a:spcBef>
              <a:spcAft>
                <a:spcPct val="0"/>
              </a:spcAft>
              <a:defRPr/>
            </a:pPr>
            <a:r>
              <a:rPr lang="en-US" sz="2600" dirty="0" err="1" smtClean="0"/>
              <a:t>BovineLD</a:t>
            </a:r>
            <a:endParaRPr lang="en-US" sz="2600" dirty="0" smtClean="0"/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6,909 SNPs</a:t>
            </a:r>
          </a:p>
          <a:p>
            <a:pPr marL="509588" lvl="1" indent="-222250" eaLnBrk="1" hangingPunct="1">
              <a:spcAft>
                <a:spcPct val="0"/>
              </a:spcAft>
              <a:defRPr/>
            </a:pPr>
            <a:r>
              <a:rPr lang="en-US" sz="2600" dirty="0" smtClean="0"/>
              <a:t>Allows for additional SNPs 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7"/>
          <a:stretch>
            <a:fillRect/>
          </a:stretch>
        </p:blipFill>
        <p:spPr bwMode="auto">
          <a:xfrm>
            <a:off x="5623560" y="1508760"/>
            <a:ext cx="1136316" cy="3424542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380074" y="1236517"/>
            <a:ext cx="1637414" cy="24622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BovineSNP50 v2 </a:t>
            </a:r>
            <a:endParaRPr lang="en-US" sz="16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 l="2259" t="383" r="2823" b="2491"/>
          <a:stretch>
            <a:fillRect/>
          </a:stretch>
        </p:blipFill>
        <p:spPr bwMode="auto">
          <a:xfrm>
            <a:off x="6537960" y="1965960"/>
            <a:ext cx="1137754" cy="3429000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7"/>
          <a:stretch>
            <a:fillRect/>
          </a:stretch>
        </p:blipFill>
        <p:spPr bwMode="auto">
          <a:xfrm>
            <a:off x="7452360" y="2514600"/>
            <a:ext cx="1136316" cy="3424542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9381" y="2250151"/>
            <a:ext cx="1637414" cy="24622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BovineLD</a:t>
            </a:r>
            <a:endParaRPr lang="en-US" sz="16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6248" y="1697267"/>
            <a:ext cx="1637414" cy="24622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BovineHD</a:t>
            </a:r>
            <a:endParaRPr lang="en-US" sz="16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Genotyped bulls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27518" y="1063256"/>
          <a:ext cx="8269916" cy="526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r>
              <a:rPr lang="en-US" sz="3500" smtClean="0"/>
              <a:t>Genotyped Holsteins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0013"/>
            <a:ext cx="8099425" cy="1368425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/>
          </a:p>
          <a:p>
            <a:pPr marL="341313" indent="-341313">
              <a:spcAft>
                <a:spcPct val="125000"/>
              </a:spcAft>
            </a:pPr>
            <a:endParaRPr lang="en-US" sz="2400" smtClean="0"/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/>
        </p:nvGraphicFramePr>
        <p:xfrm>
          <a:off x="524933" y="1239310"/>
          <a:ext cx="8092440" cy="4062984"/>
        </p:xfrm>
        <a:graphic>
          <a:graphicData uri="http://schemas.openxmlformats.org/drawingml/2006/table">
            <a:tbl>
              <a:tblPr/>
              <a:tblGrid>
                <a:gridCol w="1234440"/>
                <a:gridCol w="914400"/>
                <a:gridCol w="548640"/>
                <a:gridCol w="914400"/>
                <a:gridCol w="548640"/>
                <a:gridCol w="914400"/>
                <a:gridCol w="548640"/>
                <a:gridCol w="914400"/>
                <a:gridCol w="548640"/>
                <a:gridCol w="1005840"/>
              </a:tblGrid>
              <a:tr h="34318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Arial" charset="0"/>
                        </a:rPr>
                        <a:t>SNP Estimation*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Young animals**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All animals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 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Heifers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9,770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7,415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16,007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8,630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41,822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10,430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9,372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18,652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11,021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49,475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12,825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21,161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18,336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63,615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12,152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25,202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36,545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  85,123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16,519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29,090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52,053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112,042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09-11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16,812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14,415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30,185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56,559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117,971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10-11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14,573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31,865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61,045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124,315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11-11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14,716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32,975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65,330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129,855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33,861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68,051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/>
                          <a:cs typeface="Arial" charset="0"/>
                        </a:rPr>
                        <a:t>136,436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01-12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17,681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17,418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35,404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74,072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144,575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02-12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17,710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17,679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36,597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80,845</a:t>
                      </a:r>
                    </a:p>
                  </a:txBody>
                  <a:tcPr marL="0" marR="2743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152,831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64" name="Rectangle 74"/>
          <p:cNvSpPr>
            <a:spLocks noChangeArrowheads="1"/>
          </p:cNvSpPr>
          <p:nvPr/>
        </p:nvSpPr>
        <p:spPr bwMode="auto">
          <a:xfrm>
            <a:off x="1282169" y="5597004"/>
            <a:ext cx="7421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A3F8FF"/>
                </a:solidFill>
                <a:latin typeface="Futura Hv BT" pitchFamily="34" charset="0"/>
                <a:cs typeface="Times New Roman" pitchFamily="18" charset="0"/>
              </a:rPr>
              <a:t>*Traditional evaluation      **No </a:t>
            </a:r>
            <a:r>
              <a:rPr lang="en-US" sz="2000" dirty="0">
                <a:solidFill>
                  <a:srgbClr val="A3F8FF"/>
                </a:solidFill>
                <a:latin typeface="Futura Hv BT" pitchFamily="34" charset="0"/>
                <a:cs typeface="Times New Roman" pitchFamily="18" charset="0"/>
              </a:rPr>
              <a:t>traditional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059737" cy="5022914"/>
          </a:xfrm>
        </p:spPr>
        <p:txBody>
          <a:bodyPr/>
          <a:lstStyle/>
          <a:p>
            <a:pPr marL="341313" indent="-341313">
              <a:spcAft>
                <a:spcPct val="115000"/>
              </a:spcAft>
            </a:pPr>
            <a:r>
              <a:rPr lang="en-US" sz="2400" dirty="0" err="1" smtClean="0"/>
              <a:t>Deregressed</a:t>
            </a:r>
            <a:r>
              <a:rPr lang="en-US" sz="2400" dirty="0" smtClean="0"/>
              <a:t> values derived from traditional evaluations of predictor animals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Random allele substitution effects estimated for 45,187 SNP (</a:t>
            </a:r>
            <a:r>
              <a:rPr lang="en-US" sz="2400" dirty="0" err="1" smtClean="0"/>
              <a:t>Bayes</a:t>
            </a:r>
            <a:r>
              <a:rPr lang="en-US" sz="2400" dirty="0" smtClean="0"/>
              <a:t> A)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A polygenic effect accounts for genetic variation not explained by SNP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Selection index combines genomic and traditional information not included in genomic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dirty="0" smtClean="0"/>
              <a:t>Applied to yield, fitness, calving, and type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results</a:t>
            </a:r>
            <a:endParaRPr lang="en-US" dirty="0"/>
          </a:p>
        </p:txBody>
      </p:sp>
      <p:pic>
        <p:nvPicPr>
          <p:cNvPr id="4" name="Content Placeholder 3" descr="HO_1204_Net_Merit_marker_effects_fullsi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0" y="1193799"/>
            <a:ext cx="6964332" cy="511810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Holstein prediction accuracy</a:t>
            </a:r>
          </a:p>
        </p:txBody>
      </p:sp>
      <p:graphicFrame>
        <p:nvGraphicFramePr>
          <p:cNvPr id="64588" name="Group 76"/>
          <p:cNvGraphicFramePr>
            <a:graphicFrameLocks noGrp="1"/>
          </p:cNvGraphicFramePr>
          <p:nvPr>
            <p:ph idx="1"/>
          </p:nvPr>
        </p:nvGraphicFramePr>
        <p:xfrm>
          <a:off x="379413" y="914400"/>
          <a:ext cx="8418512" cy="4754880"/>
        </p:xfrm>
        <a:graphic>
          <a:graphicData uri="http://schemas.openxmlformats.org/drawingml/2006/table">
            <a:tbl>
              <a:tblPr/>
              <a:tblGrid>
                <a:gridCol w="2178050"/>
                <a:gridCol w="1752600"/>
                <a:gridCol w="1252537"/>
                <a:gridCol w="1524000"/>
                <a:gridCol w="1711325"/>
              </a:tblGrid>
              <a:tr h="327025"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Trait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Bias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gain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Milk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−64.3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67.1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28.6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−2.7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69.8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86.5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79.0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PL (months)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27.0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DPR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0.73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38.4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3.7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− 0.2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30.3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13.2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963738" y="5800725"/>
            <a:ext cx="581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1"/>
              <a:t>a </a:t>
            </a:r>
            <a:r>
              <a:rPr lang="en-US" sz="1600" b="1"/>
              <a:t>PL=productive life,</a:t>
            </a:r>
            <a:r>
              <a:rPr lang="en-US" sz="1600"/>
              <a:t> </a:t>
            </a:r>
            <a:r>
              <a:rPr lang="en-US" sz="1600" b="1"/>
              <a:t>CE = calving ease and SB = stillbirth.</a:t>
            </a:r>
          </a:p>
          <a:p>
            <a:r>
              <a:rPr lang="en-US" sz="1600" b="1" i="1"/>
              <a:t>b </a:t>
            </a:r>
            <a:r>
              <a:rPr lang="en-US" sz="1600" b="1"/>
              <a:t>2011 deregressed value – 2007 genomic evaluation.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dairy statistics (2011)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5086008"/>
          </a:xfrm>
        </p:spPr>
        <p:txBody>
          <a:bodyPr/>
          <a:lstStyle/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9.1 million U.S. cows</a:t>
            </a:r>
          </a:p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~75% bred AI</a:t>
            </a:r>
          </a:p>
          <a:p>
            <a:pPr marL="287338" indent="-287338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FFFF00"/>
                </a:solidFill>
              </a:rPr>
              <a:t>(DHI)</a:t>
            </a:r>
          </a:p>
          <a:p>
            <a:pPr marL="509588" lvl="1" indent="-222250">
              <a:spcAft>
                <a:spcPts val="300"/>
              </a:spcAft>
            </a:pPr>
            <a:r>
              <a:rPr lang="en-US" sz="2400" dirty="0" smtClean="0"/>
              <a:t>4.4 million cows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86% Holstein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8% crossbred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5% Jersey</a:t>
            </a:r>
          </a:p>
          <a:p>
            <a:pPr marL="862013" lvl="2" indent="-352425">
              <a:spcAft>
                <a:spcPts val="600"/>
              </a:spcAft>
            </a:pPr>
            <a:r>
              <a:rPr lang="en-US" sz="2400" dirty="0" smtClean="0"/>
              <a:t>&lt;1% </a:t>
            </a:r>
            <a:r>
              <a:rPr lang="en-US" sz="2400" dirty="0" err="1" smtClean="0"/>
              <a:t>Ayrshire</a:t>
            </a:r>
            <a:r>
              <a:rPr lang="en-US" sz="2400" dirty="0" smtClean="0"/>
              <a:t>, Brown Swiss, Guernsey, Milking Shorthorn, Red &amp; White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20,000 herds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220 cows/herd</a:t>
            </a:r>
          </a:p>
          <a:p>
            <a:pPr marL="509588" lvl="1" indent="-222250">
              <a:spcAft>
                <a:spcPts val="0"/>
              </a:spcAft>
            </a:pPr>
            <a:r>
              <a:rPr lang="en-US" sz="2400" dirty="0" smtClean="0"/>
              <a:t>10,300 kg/cow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8425"/>
            <a:ext cx="8836025" cy="533400"/>
          </a:xfrm>
        </p:spPr>
        <p:txBody>
          <a:bodyPr lIns="0" tIns="0" rIns="0" bIns="0" anchor="t">
            <a:spAutoFit/>
          </a:bodyPr>
          <a:lstStyle/>
          <a:p>
            <a:r>
              <a:rPr lang="en-US" sz="3500"/>
              <a:t>Reliabilities for young Holsteins</a:t>
            </a:r>
            <a:r>
              <a:rPr lang="en-US" sz="3500">
                <a:solidFill>
                  <a:srgbClr val="00FF00"/>
                </a:solidFill>
              </a:rPr>
              <a:t>*</a:t>
            </a:r>
          </a:p>
        </p:txBody>
      </p:sp>
      <p:sp>
        <p:nvSpPr>
          <p:cNvPr id="169987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603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 b="1">
                <a:solidFill>
                  <a:srgbClr val="00FF00"/>
                </a:solidFill>
                <a:latin typeface="Humnst777 BT"/>
              </a:rPr>
              <a:t>*Animals with no traditional PTA in April 2011</a:t>
            </a:r>
          </a:p>
        </p:txBody>
      </p:sp>
      <p:sp>
        <p:nvSpPr>
          <p:cNvPr id="169988" name="Rectangle 169"/>
          <p:cNvSpPr>
            <a:spLocks noChangeArrowheads="1"/>
          </p:cNvSpPr>
          <p:nvPr/>
        </p:nvSpPr>
        <p:spPr bwMode="auto">
          <a:xfrm>
            <a:off x="272256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89" name="Rectangle 170"/>
          <p:cNvSpPr>
            <a:spLocks noChangeArrowheads="1"/>
          </p:cNvSpPr>
          <p:nvPr/>
        </p:nvSpPr>
        <p:spPr bwMode="auto">
          <a:xfrm>
            <a:off x="29225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0" name="Rectangle 171"/>
          <p:cNvSpPr>
            <a:spLocks noChangeArrowheads="1"/>
          </p:cNvSpPr>
          <p:nvPr/>
        </p:nvSpPr>
        <p:spPr bwMode="auto">
          <a:xfrm>
            <a:off x="311308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1" name="Rectangle 172"/>
          <p:cNvSpPr>
            <a:spLocks noChangeArrowheads="1"/>
          </p:cNvSpPr>
          <p:nvPr/>
        </p:nvSpPr>
        <p:spPr bwMode="auto">
          <a:xfrm>
            <a:off x="331311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2" name="Rectangle 173"/>
          <p:cNvSpPr>
            <a:spLocks noChangeArrowheads="1"/>
          </p:cNvSpPr>
          <p:nvPr/>
        </p:nvSpPr>
        <p:spPr bwMode="auto">
          <a:xfrm>
            <a:off x="351313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3" name="Rectangle 174"/>
          <p:cNvSpPr>
            <a:spLocks noChangeArrowheads="1"/>
          </p:cNvSpPr>
          <p:nvPr/>
        </p:nvSpPr>
        <p:spPr bwMode="auto">
          <a:xfrm>
            <a:off x="3703638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4" name="Rectangle 175"/>
          <p:cNvSpPr>
            <a:spLocks noChangeArrowheads="1"/>
          </p:cNvSpPr>
          <p:nvPr/>
        </p:nvSpPr>
        <p:spPr bwMode="auto">
          <a:xfrm>
            <a:off x="3903663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5" name="Rectangle 176"/>
          <p:cNvSpPr>
            <a:spLocks noChangeArrowheads="1"/>
          </p:cNvSpPr>
          <p:nvPr/>
        </p:nvSpPr>
        <p:spPr bwMode="auto">
          <a:xfrm>
            <a:off x="4094163" y="4729163"/>
            <a:ext cx="57150" cy="381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6" name="Rectangle 177"/>
          <p:cNvSpPr>
            <a:spLocks noChangeArrowheads="1"/>
          </p:cNvSpPr>
          <p:nvPr/>
        </p:nvSpPr>
        <p:spPr bwMode="auto">
          <a:xfrm>
            <a:off x="4294188" y="4710113"/>
            <a:ext cx="57150" cy="571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7" name="Rectangle 178"/>
          <p:cNvSpPr>
            <a:spLocks noChangeArrowheads="1"/>
          </p:cNvSpPr>
          <p:nvPr/>
        </p:nvSpPr>
        <p:spPr bwMode="auto">
          <a:xfrm>
            <a:off x="4494213" y="4681538"/>
            <a:ext cx="57150" cy="857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8" name="Rectangle 179"/>
          <p:cNvSpPr>
            <a:spLocks noChangeArrowheads="1"/>
          </p:cNvSpPr>
          <p:nvPr/>
        </p:nvSpPr>
        <p:spPr bwMode="auto">
          <a:xfrm>
            <a:off x="4684713" y="4652963"/>
            <a:ext cx="57150" cy="1143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9999" name="Rectangle 180"/>
          <p:cNvSpPr>
            <a:spLocks noChangeArrowheads="1"/>
          </p:cNvSpPr>
          <p:nvPr/>
        </p:nvSpPr>
        <p:spPr bwMode="auto">
          <a:xfrm>
            <a:off x="4884738" y="4567238"/>
            <a:ext cx="57150" cy="2000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0" name="Rectangle 181"/>
          <p:cNvSpPr>
            <a:spLocks noChangeArrowheads="1"/>
          </p:cNvSpPr>
          <p:nvPr/>
        </p:nvSpPr>
        <p:spPr bwMode="auto">
          <a:xfrm>
            <a:off x="5075238" y="4414838"/>
            <a:ext cx="57150" cy="352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1" name="Rectangle 182"/>
          <p:cNvSpPr>
            <a:spLocks noChangeArrowheads="1"/>
          </p:cNvSpPr>
          <p:nvPr/>
        </p:nvSpPr>
        <p:spPr bwMode="auto">
          <a:xfrm>
            <a:off x="5275263" y="4195763"/>
            <a:ext cx="57150" cy="5715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2" name="Rectangle 183"/>
          <p:cNvSpPr>
            <a:spLocks noChangeArrowheads="1"/>
          </p:cNvSpPr>
          <p:nvPr/>
        </p:nvSpPr>
        <p:spPr bwMode="auto">
          <a:xfrm>
            <a:off x="5465763" y="4033838"/>
            <a:ext cx="57150" cy="733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3" name="Rectangle 184"/>
          <p:cNvSpPr>
            <a:spLocks noChangeArrowheads="1"/>
          </p:cNvSpPr>
          <p:nvPr/>
        </p:nvSpPr>
        <p:spPr bwMode="auto">
          <a:xfrm>
            <a:off x="5665788" y="3957638"/>
            <a:ext cx="57150" cy="8096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4" name="Rectangle 185"/>
          <p:cNvSpPr>
            <a:spLocks noChangeArrowheads="1"/>
          </p:cNvSpPr>
          <p:nvPr/>
        </p:nvSpPr>
        <p:spPr bwMode="auto">
          <a:xfrm>
            <a:off x="5865813" y="3671888"/>
            <a:ext cx="57150" cy="1095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5" name="Rectangle 186"/>
          <p:cNvSpPr>
            <a:spLocks noChangeArrowheads="1"/>
          </p:cNvSpPr>
          <p:nvPr/>
        </p:nvSpPr>
        <p:spPr bwMode="auto">
          <a:xfrm>
            <a:off x="6056313" y="3414713"/>
            <a:ext cx="57150" cy="13525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6" name="Rectangle 187"/>
          <p:cNvSpPr>
            <a:spLocks noChangeArrowheads="1"/>
          </p:cNvSpPr>
          <p:nvPr/>
        </p:nvSpPr>
        <p:spPr bwMode="auto">
          <a:xfrm>
            <a:off x="6256338" y="3748088"/>
            <a:ext cx="57150" cy="10191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7" name="Rectangle 188"/>
          <p:cNvSpPr>
            <a:spLocks noChangeArrowheads="1"/>
          </p:cNvSpPr>
          <p:nvPr/>
        </p:nvSpPr>
        <p:spPr bwMode="auto">
          <a:xfrm>
            <a:off x="6446838" y="4357688"/>
            <a:ext cx="57150" cy="409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8" name="Rectangle 189"/>
          <p:cNvSpPr>
            <a:spLocks noChangeArrowheads="1"/>
          </p:cNvSpPr>
          <p:nvPr/>
        </p:nvSpPr>
        <p:spPr bwMode="auto">
          <a:xfrm>
            <a:off x="6646863" y="4672013"/>
            <a:ext cx="57150" cy="952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09" name="Rectangle 190"/>
          <p:cNvSpPr>
            <a:spLocks noChangeArrowheads="1"/>
          </p:cNvSpPr>
          <p:nvPr/>
        </p:nvSpPr>
        <p:spPr bwMode="auto">
          <a:xfrm>
            <a:off x="68468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0" name="Rectangle 191"/>
          <p:cNvSpPr>
            <a:spLocks noChangeArrowheads="1"/>
          </p:cNvSpPr>
          <p:nvPr/>
        </p:nvSpPr>
        <p:spPr bwMode="auto">
          <a:xfrm>
            <a:off x="5332413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1" name="Rectangle 192"/>
          <p:cNvSpPr>
            <a:spLocks noChangeArrowheads="1"/>
          </p:cNvSpPr>
          <p:nvPr/>
        </p:nvSpPr>
        <p:spPr bwMode="auto">
          <a:xfrm>
            <a:off x="5522913" y="4757738"/>
            <a:ext cx="57150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2" name="Rectangle 193"/>
          <p:cNvSpPr>
            <a:spLocks noChangeArrowheads="1"/>
          </p:cNvSpPr>
          <p:nvPr/>
        </p:nvSpPr>
        <p:spPr bwMode="auto">
          <a:xfrm>
            <a:off x="5722938" y="4748213"/>
            <a:ext cx="57150" cy="190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3" name="Rectangle 194"/>
          <p:cNvSpPr>
            <a:spLocks noChangeArrowheads="1"/>
          </p:cNvSpPr>
          <p:nvPr/>
        </p:nvSpPr>
        <p:spPr bwMode="auto">
          <a:xfrm>
            <a:off x="5922963" y="4738688"/>
            <a:ext cx="47625" cy="28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4" name="Rectangle 195"/>
          <p:cNvSpPr>
            <a:spLocks noChangeArrowheads="1"/>
          </p:cNvSpPr>
          <p:nvPr/>
        </p:nvSpPr>
        <p:spPr bwMode="auto">
          <a:xfrm>
            <a:off x="6113463" y="4710113"/>
            <a:ext cx="57150" cy="571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5" name="Rectangle 196"/>
          <p:cNvSpPr>
            <a:spLocks noChangeArrowheads="1"/>
          </p:cNvSpPr>
          <p:nvPr/>
        </p:nvSpPr>
        <p:spPr bwMode="auto">
          <a:xfrm>
            <a:off x="6313488" y="4614863"/>
            <a:ext cx="47625" cy="1524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6" name="Rectangle 197"/>
          <p:cNvSpPr>
            <a:spLocks noChangeArrowheads="1"/>
          </p:cNvSpPr>
          <p:nvPr/>
        </p:nvSpPr>
        <p:spPr bwMode="auto">
          <a:xfrm>
            <a:off x="6503988" y="4443413"/>
            <a:ext cx="57150" cy="3238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7" name="Rectangle 198"/>
          <p:cNvSpPr>
            <a:spLocks noChangeArrowheads="1"/>
          </p:cNvSpPr>
          <p:nvPr/>
        </p:nvSpPr>
        <p:spPr bwMode="auto">
          <a:xfrm>
            <a:off x="6704013" y="4138613"/>
            <a:ext cx="57150" cy="6286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8" name="Rectangle 199"/>
          <p:cNvSpPr>
            <a:spLocks noChangeArrowheads="1"/>
          </p:cNvSpPr>
          <p:nvPr/>
        </p:nvSpPr>
        <p:spPr bwMode="auto">
          <a:xfrm>
            <a:off x="6904038" y="3595688"/>
            <a:ext cx="47625" cy="1171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19" name="Rectangle 200"/>
          <p:cNvSpPr>
            <a:spLocks noChangeArrowheads="1"/>
          </p:cNvSpPr>
          <p:nvPr/>
        </p:nvSpPr>
        <p:spPr bwMode="auto">
          <a:xfrm>
            <a:off x="7094538" y="2747963"/>
            <a:ext cx="57150" cy="20193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0" name="Rectangle 201"/>
          <p:cNvSpPr>
            <a:spLocks noChangeArrowheads="1"/>
          </p:cNvSpPr>
          <p:nvPr/>
        </p:nvSpPr>
        <p:spPr bwMode="auto">
          <a:xfrm>
            <a:off x="7294563" y="2138363"/>
            <a:ext cx="47625" cy="26289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1" name="Rectangle 202"/>
          <p:cNvSpPr>
            <a:spLocks noChangeArrowheads="1"/>
          </p:cNvSpPr>
          <p:nvPr/>
        </p:nvSpPr>
        <p:spPr bwMode="auto">
          <a:xfrm>
            <a:off x="7485063" y="2205038"/>
            <a:ext cx="57150" cy="25622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2" name="Rectangle 203"/>
          <p:cNvSpPr>
            <a:spLocks noChangeArrowheads="1"/>
          </p:cNvSpPr>
          <p:nvPr/>
        </p:nvSpPr>
        <p:spPr bwMode="auto">
          <a:xfrm>
            <a:off x="7685088" y="3157538"/>
            <a:ext cx="47625" cy="16097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3" name="Rectangle 204"/>
          <p:cNvSpPr>
            <a:spLocks noChangeArrowheads="1"/>
          </p:cNvSpPr>
          <p:nvPr/>
        </p:nvSpPr>
        <p:spPr bwMode="auto">
          <a:xfrm>
            <a:off x="7875588" y="4148138"/>
            <a:ext cx="57150" cy="6191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4" name="Rectangle 205"/>
          <p:cNvSpPr>
            <a:spLocks noChangeArrowheads="1"/>
          </p:cNvSpPr>
          <p:nvPr/>
        </p:nvSpPr>
        <p:spPr bwMode="auto">
          <a:xfrm>
            <a:off x="8075613" y="4643438"/>
            <a:ext cx="57150" cy="1238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5" name="Rectangle 206"/>
          <p:cNvSpPr>
            <a:spLocks noChangeArrowheads="1"/>
          </p:cNvSpPr>
          <p:nvPr/>
        </p:nvSpPr>
        <p:spPr bwMode="auto">
          <a:xfrm>
            <a:off x="8275638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026" name="Line 207"/>
          <p:cNvSpPr>
            <a:spLocks noChangeShapeType="1"/>
          </p:cNvSpPr>
          <p:nvPr/>
        </p:nvSpPr>
        <p:spPr bwMode="auto">
          <a:xfrm>
            <a:off x="922338" y="1671638"/>
            <a:ext cx="1587" cy="3095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27" name="Line 208"/>
          <p:cNvSpPr>
            <a:spLocks noChangeShapeType="1"/>
          </p:cNvSpPr>
          <p:nvPr/>
        </p:nvSpPr>
        <p:spPr bwMode="auto">
          <a:xfrm>
            <a:off x="884238" y="4767263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28" name="Line 209"/>
          <p:cNvSpPr>
            <a:spLocks noChangeShapeType="1"/>
          </p:cNvSpPr>
          <p:nvPr/>
        </p:nvSpPr>
        <p:spPr bwMode="auto">
          <a:xfrm>
            <a:off x="884238" y="4424363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29" name="Line 210"/>
          <p:cNvSpPr>
            <a:spLocks noChangeShapeType="1"/>
          </p:cNvSpPr>
          <p:nvPr/>
        </p:nvSpPr>
        <p:spPr bwMode="auto">
          <a:xfrm>
            <a:off x="884238" y="4081463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0" name="Line 211"/>
          <p:cNvSpPr>
            <a:spLocks noChangeShapeType="1"/>
          </p:cNvSpPr>
          <p:nvPr/>
        </p:nvSpPr>
        <p:spPr bwMode="auto">
          <a:xfrm>
            <a:off x="884238" y="3738563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1" name="Line 212"/>
          <p:cNvSpPr>
            <a:spLocks noChangeShapeType="1"/>
          </p:cNvSpPr>
          <p:nvPr/>
        </p:nvSpPr>
        <p:spPr bwMode="auto">
          <a:xfrm>
            <a:off x="884238" y="3395663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2" name="Line 213"/>
          <p:cNvSpPr>
            <a:spLocks noChangeShapeType="1"/>
          </p:cNvSpPr>
          <p:nvPr/>
        </p:nvSpPr>
        <p:spPr bwMode="auto">
          <a:xfrm>
            <a:off x="884238" y="3043238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3" name="Line 214"/>
          <p:cNvSpPr>
            <a:spLocks noChangeShapeType="1"/>
          </p:cNvSpPr>
          <p:nvPr/>
        </p:nvSpPr>
        <p:spPr bwMode="auto">
          <a:xfrm>
            <a:off x="884238" y="2700338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4" name="Line 215"/>
          <p:cNvSpPr>
            <a:spLocks noChangeShapeType="1"/>
          </p:cNvSpPr>
          <p:nvPr/>
        </p:nvSpPr>
        <p:spPr bwMode="auto">
          <a:xfrm>
            <a:off x="884238" y="2357438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5" name="Line 216"/>
          <p:cNvSpPr>
            <a:spLocks noChangeShapeType="1"/>
          </p:cNvSpPr>
          <p:nvPr/>
        </p:nvSpPr>
        <p:spPr bwMode="auto">
          <a:xfrm>
            <a:off x="884238" y="2014538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6" name="Line 217"/>
          <p:cNvSpPr>
            <a:spLocks noChangeShapeType="1"/>
          </p:cNvSpPr>
          <p:nvPr/>
        </p:nvSpPr>
        <p:spPr bwMode="auto">
          <a:xfrm>
            <a:off x="884238" y="1671638"/>
            <a:ext cx="381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7" name="Line 218"/>
          <p:cNvSpPr>
            <a:spLocks noChangeShapeType="1"/>
          </p:cNvSpPr>
          <p:nvPr/>
        </p:nvSpPr>
        <p:spPr bwMode="auto">
          <a:xfrm>
            <a:off x="914400" y="4800600"/>
            <a:ext cx="80391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8" name="Line 219"/>
          <p:cNvSpPr>
            <a:spLocks noChangeShapeType="1"/>
          </p:cNvSpPr>
          <p:nvPr/>
        </p:nvSpPr>
        <p:spPr bwMode="auto">
          <a:xfrm flipV="1">
            <a:off x="9223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39" name="Line 220"/>
          <p:cNvSpPr>
            <a:spLocks noChangeShapeType="1"/>
          </p:cNvSpPr>
          <p:nvPr/>
        </p:nvSpPr>
        <p:spPr bwMode="auto">
          <a:xfrm flipV="1">
            <a:off x="11223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0" name="Line 221"/>
          <p:cNvSpPr>
            <a:spLocks noChangeShapeType="1"/>
          </p:cNvSpPr>
          <p:nvPr/>
        </p:nvSpPr>
        <p:spPr bwMode="auto">
          <a:xfrm flipV="1">
            <a:off x="13128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1" name="Line 222"/>
          <p:cNvSpPr>
            <a:spLocks noChangeShapeType="1"/>
          </p:cNvSpPr>
          <p:nvPr/>
        </p:nvSpPr>
        <p:spPr bwMode="auto">
          <a:xfrm flipV="1">
            <a:off x="15128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2" name="Line 223"/>
          <p:cNvSpPr>
            <a:spLocks noChangeShapeType="1"/>
          </p:cNvSpPr>
          <p:nvPr/>
        </p:nvSpPr>
        <p:spPr bwMode="auto">
          <a:xfrm flipV="1">
            <a:off x="17033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3" name="Line 224"/>
          <p:cNvSpPr>
            <a:spLocks noChangeShapeType="1"/>
          </p:cNvSpPr>
          <p:nvPr/>
        </p:nvSpPr>
        <p:spPr bwMode="auto">
          <a:xfrm flipV="1">
            <a:off x="19034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4" name="Line 225"/>
          <p:cNvSpPr>
            <a:spLocks noChangeShapeType="1"/>
          </p:cNvSpPr>
          <p:nvPr/>
        </p:nvSpPr>
        <p:spPr bwMode="auto">
          <a:xfrm flipV="1">
            <a:off x="21034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5" name="Line 226"/>
          <p:cNvSpPr>
            <a:spLocks noChangeShapeType="1"/>
          </p:cNvSpPr>
          <p:nvPr/>
        </p:nvSpPr>
        <p:spPr bwMode="auto">
          <a:xfrm flipV="1">
            <a:off x="22939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6" name="Line 227"/>
          <p:cNvSpPr>
            <a:spLocks noChangeShapeType="1"/>
          </p:cNvSpPr>
          <p:nvPr/>
        </p:nvSpPr>
        <p:spPr bwMode="auto">
          <a:xfrm flipV="1">
            <a:off x="24939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7" name="Line 228"/>
          <p:cNvSpPr>
            <a:spLocks noChangeShapeType="1"/>
          </p:cNvSpPr>
          <p:nvPr/>
        </p:nvSpPr>
        <p:spPr bwMode="auto">
          <a:xfrm flipV="1">
            <a:off x="26844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8" name="Line 229"/>
          <p:cNvSpPr>
            <a:spLocks noChangeShapeType="1"/>
          </p:cNvSpPr>
          <p:nvPr/>
        </p:nvSpPr>
        <p:spPr bwMode="auto">
          <a:xfrm flipV="1">
            <a:off x="28844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49" name="Line 230"/>
          <p:cNvSpPr>
            <a:spLocks noChangeShapeType="1"/>
          </p:cNvSpPr>
          <p:nvPr/>
        </p:nvSpPr>
        <p:spPr bwMode="auto">
          <a:xfrm flipV="1">
            <a:off x="30749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0" name="Line 231"/>
          <p:cNvSpPr>
            <a:spLocks noChangeShapeType="1"/>
          </p:cNvSpPr>
          <p:nvPr/>
        </p:nvSpPr>
        <p:spPr bwMode="auto">
          <a:xfrm flipV="1">
            <a:off x="32750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1" name="Line 232"/>
          <p:cNvSpPr>
            <a:spLocks noChangeShapeType="1"/>
          </p:cNvSpPr>
          <p:nvPr/>
        </p:nvSpPr>
        <p:spPr bwMode="auto">
          <a:xfrm flipV="1">
            <a:off x="34750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2" name="Line 233"/>
          <p:cNvSpPr>
            <a:spLocks noChangeShapeType="1"/>
          </p:cNvSpPr>
          <p:nvPr/>
        </p:nvSpPr>
        <p:spPr bwMode="auto">
          <a:xfrm flipV="1">
            <a:off x="36655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3" name="Line 234"/>
          <p:cNvSpPr>
            <a:spLocks noChangeShapeType="1"/>
          </p:cNvSpPr>
          <p:nvPr/>
        </p:nvSpPr>
        <p:spPr bwMode="auto">
          <a:xfrm flipV="1">
            <a:off x="38655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4" name="Line 235"/>
          <p:cNvSpPr>
            <a:spLocks noChangeShapeType="1"/>
          </p:cNvSpPr>
          <p:nvPr/>
        </p:nvSpPr>
        <p:spPr bwMode="auto">
          <a:xfrm flipV="1">
            <a:off x="40560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5" name="Line 236"/>
          <p:cNvSpPr>
            <a:spLocks noChangeShapeType="1"/>
          </p:cNvSpPr>
          <p:nvPr/>
        </p:nvSpPr>
        <p:spPr bwMode="auto">
          <a:xfrm flipV="1">
            <a:off x="42560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6" name="Line 237"/>
          <p:cNvSpPr>
            <a:spLocks noChangeShapeType="1"/>
          </p:cNvSpPr>
          <p:nvPr/>
        </p:nvSpPr>
        <p:spPr bwMode="auto">
          <a:xfrm flipV="1">
            <a:off x="44561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7" name="Line 238"/>
          <p:cNvSpPr>
            <a:spLocks noChangeShapeType="1"/>
          </p:cNvSpPr>
          <p:nvPr/>
        </p:nvSpPr>
        <p:spPr bwMode="auto">
          <a:xfrm flipV="1">
            <a:off x="46466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8" name="Line 239"/>
          <p:cNvSpPr>
            <a:spLocks noChangeShapeType="1"/>
          </p:cNvSpPr>
          <p:nvPr/>
        </p:nvSpPr>
        <p:spPr bwMode="auto">
          <a:xfrm flipV="1">
            <a:off x="48466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59" name="Line 240"/>
          <p:cNvSpPr>
            <a:spLocks noChangeShapeType="1"/>
          </p:cNvSpPr>
          <p:nvPr/>
        </p:nvSpPr>
        <p:spPr bwMode="auto">
          <a:xfrm flipV="1">
            <a:off x="50371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0" name="Line 241"/>
          <p:cNvSpPr>
            <a:spLocks noChangeShapeType="1"/>
          </p:cNvSpPr>
          <p:nvPr/>
        </p:nvSpPr>
        <p:spPr bwMode="auto">
          <a:xfrm flipV="1">
            <a:off x="52371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1" name="Line 242"/>
          <p:cNvSpPr>
            <a:spLocks noChangeShapeType="1"/>
          </p:cNvSpPr>
          <p:nvPr/>
        </p:nvSpPr>
        <p:spPr bwMode="auto">
          <a:xfrm flipV="1">
            <a:off x="54276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2" name="Line 243"/>
          <p:cNvSpPr>
            <a:spLocks noChangeShapeType="1"/>
          </p:cNvSpPr>
          <p:nvPr/>
        </p:nvSpPr>
        <p:spPr bwMode="auto">
          <a:xfrm flipV="1">
            <a:off x="56276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3" name="Line 244"/>
          <p:cNvSpPr>
            <a:spLocks noChangeShapeType="1"/>
          </p:cNvSpPr>
          <p:nvPr/>
        </p:nvSpPr>
        <p:spPr bwMode="auto">
          <a:xfrm flipV="1">
            <a:off x="58277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4" name="Line 245"/>
          <p:cNvSpPr>
            <a:spLocks noChangeShapeType="1"/>
          </p:cNvSpPr>
          <p:nvPr/>
        </p:nvSpPr>
        <p:spPr bwMode="auto">
          <a:xfrm flipV="1">
            <a:off x="60182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5" name="Line 246"/>
          <p:cNvSpPr>
            <a:spLocks noChangeShapeType="1"/>
          </p:cNvSpPr>
          <p:nvPr/>
        </p:nvSpPr>
        <p:spPr bwMode="auto">
          <a:xfrm flipV="1">
            <a:off x="62182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6" name="Line 247"/>
          <p:cNvSpPr>
            <a:spLocks noChangeShapeType="1"/>
          </p:cNvSpPr>
          <p:nvPr/>
        </p:nvSpPr>
        <p:spPr bwMode="auto">
          <a:xfrm flipV="1">
            <a:off x="64087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7" name="Line 248"/>
          <p:cNvSpPr>
            <a:spLocks noChangeShapeType="1"/>
          </p:cNvSpPr>
          <p:nvPr/>
        </p:nvSpPr>
        <p:spPr bwMode="auto">
          <a:xfrm flipV="1">
            <a:off x="66087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8" name="Line 249"/>
          <p:cNvSpPr>
            <a:spLocks noChangeShapeType="1"/>
          </p:cNvSpPr>
          <p:nvPr/>
        </p:nvSpPr>
        <p:spPr bwMode="auto">
          <a:xfrm flipV="1">
            <a:off x="68087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69" name="Line 250"/>
          <p:cNvSpPr>
            <a:spLocks noChangeShapeType="1"/>
          </p:cNvSpPr>
          <p:nvPr/>
        </p:nvSpPr>
        <p:spPr bwMode="auto">
          <a:xfrm flipV="1">
            <a:off x="69992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0" name="Line 251"/>
          <p:cNvSpPr>
            <a:spLocks noChangeShapeType="1"/>
          </p:cNvSpPr>
          <p:nvPr/>
        </p:nvSpPr>
        <p:spPr bwMode="auto">
          <a:xfrm flipV="1">
            <a:off x="71993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1" name="Line 252"/>
          <p:cNvSpPr>
            <a:spLocks noChangeShapeType="1"/>
          </p:cNvSpPr>
          <p:nvPr/>
        </p:nvSpPr>
        <p:spPr bwMode="auto">
          <a:xfrm flipV="1">
            <a:off x="73898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2" name="Line 253"/>
          <p:cNvSpPr>
            <a:spLocks noChangeShapeType="1"/>
          </p:cNvSpPr>
          <p:nvPr/>
        </p:nvSpPr>
        <p:spPr bwMode="auto">
          <a:xfrm flipV="1">
            <a:off x="75898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3" name="Line 254"/>
          <p:cNvSpPr>
            <a:spLocks noChangeShapeType="1"/>
          </p:cNvSpPr>
          <p:nvPr/>
        </p:nvSpPr>
        <p:spPr bwMode="auto">
          <a:xfrm flipV="1">
            <a:off x="77803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4" name="Line 255"/>
          <p:cNvSpPr>
            <a:spLocks noChangeShapeType="1"/>
          </p:cNvSpPr>
          <p:nvPr/>
        </p:nvSpPr>
        <p:spPr bwMode="auto">
          <a:xfrm flipV="1">
            <a:off x="798036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5" name="Line 256"/>
          <p:cNvSpPr>
            <a:spLocks noChangeShapeType="1"/>
          </p:cNvSpPr>
          <p:nvPr/>
        </p:nvSpPr>
        <p:spPr bwMode="auto">
          <a:xfrm flipV="1">
            <a:off x="81803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6" name="Line 257"/>
          <p:cNvSpPr>
            <a:spLocks noChangeShapeType="1"/>
          </p:cNvSpPr>
          <p:nvPr/>
        </p:nvSpPr>
        <p:spPr bwMode="auto">
          <a:xfrm flipV="1">
            <a:off x="837088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7" name="Line 258"/>
          <p:cNvSpPr>
            <a:spLocks noChangeShapeType="1"/>
          </p:cNvSpPr>
          <p:nvPr/>
        </p:nvSpPr>
        <p:spPr bwMode="auto">
          <a:xfrm flipV="1">
            <a:off x="8534400" y="4800600"/>
            <a:ext cx="1588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8" name="Line 259"/>
          <p:cNvSpPr>
            <a:spLocks noChangeShapeType="1"/>
          </p:cNvSpPr>
          <p:nvPr/>
        </p:nvSpPr>
        <p:spPr bwMode="auto">
          <a:xfrm flipV="1">
            <a:off x="8761413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79" name="Line 260"/>
          <p:cNvSpPr>
            <a:spLocks noChangeShapeType="1"/>
          </p:cNvSpPr>
          <p:nvPr/>
        </p:nvSpPr>
        <p:spPr bwMode="auto">
          <a:xfrm flipV="1">
            <a:off x="8961438" y="4767263"/>
            <a:ext cx="1587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80" name="Rectangle 261"/>
          <p:cNvSpPr>
            <a:spLocks noChangeArrowheads="1"/>
          </p:cNvSpPr>
          <p:nvPr/>
        </p:nvSpPr>
        <p:spPr bwMode="auto">
          <a:xfrm>
            <a:off x="531813" y="46910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0</a:t>
            </a:r>
          </a:p>
        </p:txBody>
      </p:sp>
      <p:sp>
        <p:nvSpPr>
          <p:cNvPr id="170081" name="Rectangle 262"/>
          <p:cNvSpPr>
            <a:spLocks noChangeArrowheads="1"/>
          </p:cNvSpPr>
          <p:nvPr/>
        </p:nvSpPr>
        <p:spPr bwMode="auto">
          <a:xfrm>
            <a:off x="331788" y="43481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1000</a:t>
            </a:r>
          </a:p>
        </p:txBody>
      </p:sp>
      <p:sp>
        <p:nvSpPr>
          <p:cNvPr id="170082" name="Rectangle 263"/>
          <p:cNvSpPr>
            <a:spLocks noChangeArrowheads="1"/>
          </p:cNvSpPr>
          <p:nvPr/>
        </p:nvSpPr>
        <p:spPr bwMode="auto">
          <a:xfrm>
            <a:off x="331788" y="40052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2000</a:t>
            </a:r>
          </a:p>
        </p:txBody>
      </p:sp>
      <p:sp>
        <p:nvSpPr>
          <p:cNvPr id="170083" name="Rectangle 264"/>
          <p:cNvSpPr>
            <a:spLocks noChangeArrowheads="1"/>
          </p:cNvSpPr>
          <p:nvPr/>
        </p:nvSpPr>
        <p:spPr bwMode="auto">
          <a:xfrm>
            <a:off x="331788" y="36623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3000</a:t>
            </a:r>
          </a:p>
        </p:txBody>
      </p:sp>
      <p:sp>
        <p:nvSpPr>
          <p:cNvPr id="170084" name="Rectangle 265"/>
          <p:cNvSpPr>
            <a:spLocks noChangeArrowheads="1"/>
          </p:cNvSpPr>
          <p:nvPr/>
        </p:nvSpPr>
        <p:spPr bwMode="auto">
          <a:xfrm>
            <a:off x="331788" y="33194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4000</a:t>
            </a:r>
          </a:p>
        </p:txBody>
      </p:sp>
      <p:sp>
        <p:nvSpPr>
          <p:cNvPr id="170085" name="Rectangle 266"/>
          <p:cNvSpPr>
            <a:spLocks noChangeArrowheads="1"/>
          </p:cNvSpPr>
          <p:nvPr/>
        </p:nvSpPr>
        <p:spPr bwMode="auto">
          <a:xfrm>
            <a:off x="331788" y="29670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5000</a:t>
            </a:r>
          </a:p>
        </p:txBody>
      </p:sp>
      <p:sp>
        <p:nvSpPr>
          <p:cNvPr id="170086" name="Rectangle 267"/>
          <p:cNvSpPr>
            <a:spLocks noChangeArrowheads="1"/>
          </p:cNvSpPr>
          <p:nvPr/>
        </p:nvSpPr>
        <p:spPr bwMode="auto">
          <a:xfrm>
            <a:off x="331788" y="26241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6000</a:t>
            </a:r>
          </a:p>
        </p:txBody>
      </p:sp>
      <p:sp>
        <p:nvSpPr>
          <p:cNvPr id="170087" name="Rectangle 268"/>
          <p:cNvSpPr>
            <a:spLocks noChangeArrowheads="1"/>
          </p:cNvSpPr>
          <p:nvPr/>
        </p:nvSpPr>
        <p:spPr bwMode="auto">
          <a:xfrm>
            <a:off x="331788" y="22812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7000</a:t>
            </a:r>
          </a:p>
        </p:txBody>
      </p:sp>
      <p:sp>
        <p:nvSpPr>
          <p:cNvPr id="170088" name="Rectangle 269"/>
          <p:cNvSpPr>
            <a:spLocks noChangeArrowheads="1"/>
          </p:cNvSpPr>
          <p:nvPr/>
        </p:nvSpPr>
        <p:spPr bwMode="auto">
          <a:xfrm>
            <a:off x="331788" y="19383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8000</a:t>
            </a:r>
          </a:p>
        </p:txBody>
      </p:sp>
      <p:sp>
        <p:nvSpPr>
          <p:cNvPr id="170089" name="Rectangle 270"/>
          <p:cNvSpPr>
            <a:spLocks noChangeArrowheads="1"/>
          </p:cNvSpPr>
          <p:nvPr/>
        </p:nvSpPr>
        <p:spPr bwMode="auto">
          <a:xfrm>
            <a:off x="331788" y="15954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9000</a:t>
            </a:r>
          </a:p>
        </p:txBody>
      </p:sp>
      <p:sp>
        <p:nvSpPr>
          <p:cNvPr id="170090" name="Rectangle 271"/>
          <p:cNvSpPr>
            <a:spLocks noChangeArrowheads="1"/>
          </p:cNvSpPr>
          <p:nvPr/>
        </p:nvSpPr>
        <p:spPr bwMode="auto">
          <a:xfrm>
            <a:off x="9509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40</a:t>
            </a:r>
          </a:p>
        </p:txBody>
      </p:sp>
      <p:sp>
        <p:nvSpPr>
          <p:cNvPr id="170091" name="Rectangle 276"/>
          <p:cNvSpPr>
            <a:spLocks noChangeArrowheads="1"/>
          </p:cNvSpPr>
          <p:nvPr/>
        </p:nvSpPr>
        <p:spPr bwMode="auto">
          <a:xfrm>
            <a:off x="193198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45</a:t>
            </a:r>
          </a:p>
        </p:txBody>
      </p:sp>
      <p:sp>
        <p:nvSpPr>
          <p:cNvPr id="170092" name="Rectangle 281"/>
          <p:cNvSpPr>
            <a:spLocks noChangeArrowheads="1"/>
          </p:cNvSpPr>
          <p:nvPr/>
        </p:nvSpPr>
        <p:spPr bwMode="auto">
          <a:xfrm>
            <a:off x="291306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50</a:t>
            </a:r>
          </a:p>
        </p:txBody>
      </p:sp>
      <p:sp>
        <p:nvSpPr>
          <p:cNvPr id="170093" name="Rectangle 286"/>
          <p:cNvSpPr>
            <a:spLocks noChangeArrowheads="1"/>
          </p:cNvSpPr>
          <p:nvPr/>
        </p:nvSpPr>
        <p:spPr bwMode="auto">
          <a:xfrm>
            <a:off x="389413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55</a:t>
            </a:r>
          </a:p>
        </p:txBody>
      </p:sp>
      <p:sp>
        <p:nvSpPr>
          <p:cNvPr id="170094" name="Rectangle 291"/>
          <p:cNvSpPr>
            <a:spLocks noChangeArrowheads="1"/>
          </p:cNvSpPr>
          <p:nvPr/>
        </p:nvSpPr>
        <p:spPr bwMode="auto">
          <a:xfrm>
            <a:off x="48752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60</a:t>
            </a:r>
          </a:p>
        </p:txBody>
      </p:sp>
      <p:sp>
        <p:nvSpPr>
          <p:cNvPr id="170095" name="Rectangle 296"/>
          <p:cNvSpPr>
            <a:spLocks noChangeArrowheads="1"/>
          </p:cNvSpPr>
          <p:nvPr/>
        </p:nvSpPr>
        <p:spPr bwMode="auto">
          <a:xfrm>
            <a:off x="585628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65</a:t>
            </a:r>
          </a:p>
        </p:txBody>
      </p:sp>
      <p:sp>
        <p:nvSpPr>
          <p:cNvPr id="170096" name="Rectangle 301"/>
          <p:cNvSpPr>
            <a:spLocks noChangeArrowheads="1"/>
          </p:cNvSpPr>
          <p:nvPr/>
        </p:nvSpPr>
        <p:spPr bwMode="auto">
          <a:xfrm>
            <a:off x="683736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70</a:t>
            </a:r>
          </a:p>
        </p:txBody>
      </p:sp>
      <p:sp>
        <p:nvSpPr>
          <p:cNvPr id="170097" name="Rectangle 306"/>
          <p:cNvSpPr>
            <a:spLocks noChangeArrowheads="1"/>
          </p:cNvSpPr>
          <p:nvPr/>
        </p:nvSpPr>
        <p:spPr bwMode="auto">
          <a:xfrm>
            <a:off x="781843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75</a:t>
            </a:r>
          </a:p>
        </p:txBody>
      </p:sp>
      <p:sp>
        <p:nvSpPr>
          <p:cNvPr id="170098" name="Rectangle 311"/>
          <p:cNvSpPr>
            <a:spLocks noChangeArrowheads="1"/>
          </p:cNvSpPr>
          <p:nvPr/>
        </p:nvSpPr>
        <p:spPr bwMode="auto">
          <a:xfrm>
            <a:off x="87995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/>
              <a:t>80</a:t>
            </a:r>
          </a:p>
        </p:txBody>
      </p:sp>
      <p:sp>
        <p:nvSpPr>
          <p:cNvPr id="170099" name="Rectangle 312"/>
          <p:cNvSpPr>
            <a:spLocks noChangeArrowheads="1"/>
          </p:cNvSpPr>
          <p:nvPr/>
        </p:nvSpPr>
        <p:spPr bwMode="auto">
          <a:xfrm>
            <a:off x="3627438" y="5253038"/>
            <a:ext cx="322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Reliability for PTA protein (%)</a:t>
            </a:r>
            <a:endParaRPr lang="en-US" sz="1800"/>
          </a:p>
        </p:txBody>
      </p:sp>
      <p:sp>
        <p:nvSpPr>
          <p:cNvPr id="170100" name="Rectangle 313"/>
          <p:cNvSpPr>
            <a:spLocks noChangeArrowheads="1"/>
          </p:cNvSpPr>
          <p:nvPr/>
        </p:nvSpPr>
        <p:spPr bwMode="auto">
          <a:xfrm rot="-5400000">
            <a:off x="-891381" y="3032919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Number of animals</a:t>
            </a:r>
            <a:endParaRPr lang="en-US" sz="1800"/>
          </a:p>
        </p:txBody>
      </p:sp>
      <p:sp>
        <p:nvSpPr>
          <p:cNvPr id="170101" name="Rectangle 316"/>
          <p:cNvSpPr>
            <a:spLocks noChangeArrowheads="1"/>
          </p:cNvSpPr>
          <p:nvPr/>
        </p:nvSpPr>
        <p:spPr bwMode="auto">
          <a:xfrm>
            <a:off x="1543050" y="1892300"/>
            <a:ext cx="171450" cy="171450"/>
          </a:xfrm>
          <a:prstGeom prst="rect">
            <a:avLst/>
          </a:prstGeom>
          <a:solidFill>
            <a:srgbClr val="00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102" name="Rectangle 317"/>
          <p:cNvSpPr>
            <a:spLocks noChangeArrowheads="1"/>
          </p:cNvSpPr>
          <p:nvPr/>
        </p:nvSpPr>
        <p:spPr bwMode="auto">
          <a:xfrm>
            <a:off x="1549400" y="2171700"/>
            <a:ext cx="171450" cy="171450"/>
          </a:xfrm>
          <a:prstGeom prst="rect">
            <a:avLst/>
          </a:prstGeom>
          <a:solidFill>
            <a:srgbClr val="FFFF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0103" name="Text Box 318"/>
          <p:cNvSpPr txBox="1">
            <a:spLocks noChangeArrowheads="1"/>
          </p:cNvSpPr>
          <p:nvPr/>
        </p:nvSpPr>
        <p:spPr bwMode="auto">
          <a:xfrm>
            <a:off x="1692275" y="2082800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/>
              <a:t>3K genotypes</a:t>
            </a:r>
          </a:p>
        </p:txBody>
      </p:sp>
      <p:sp>
        <p:nvSpPr>
          <p:cNvPr id="170104" name="Text Box 319"/>
          <p:cNvSpPr txBox="1">
            <a:spLocks noChangeArrowheads="1"/>
          </p:cNvSpPr>
          <p:nvPr/>
        </p:nvSpPr>
        <p:spPr bwMode="auto">
          <a:xfrm>
            <a:off x="1717675" y="1773238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/>
              <a:t>50K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>
            <a:off x="485150" y="1287477"/>
            <a:ext cx="7405511" cy="4933245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1827" y="1062229"/>
            <a:ext cx="24479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Parents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selected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7808" y="1916113"/>
            <a:ext cx="30972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Dam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inseminated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82638" y="2390053"/>
            <a:ext cx="2463624" cy="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9088" lvl="1" indent="-319088">
              <a:lnSpc>
                <a:spcPts val="2000"/>
              </a:lnSpc>
              <a:spcAft>
                <a:spcPts val="0"/>
              </a:spcAft>
              <a:buSzPct val="67000"/>
              <a:tabLst>
                <a:tab pos="2062163" algn="l"/>
              </a:tabLs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Embryo </a:t>
            </a:r>
          </a:p>
          <a:p>
            <a:pPr marL="319088" lvl="1" indent="-319088">
              <a:lnSpc>
                <a:spcPts val="2000"/>
              </a:lnSpc>
              <a:spcAft>
                <a:spcPts val="0"/>
              </a:spcAft>
              <a:buSzPct val="67000"/>
              <a:tabLst>
                <a:tab pos="2062163" algn="l"/>
              </a:tabLs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transferred</a:t>
            </a:r>
          </a:p>
          <a:p>
            <a:pPr marL="319088" lvl="1" indent="-319088">
              <a:lnSpc>
                <a:spcPts val="2000"/>
              </a:lnSpc>
              <a:spcAft>
                <a:spcPts val="0"/>
              </a:spcAft>
              <a:buSzPct val="67000"/>
              <a:tabLst>
                <a:tab pos="2062163" algn="l"/>
              </a:tabLst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to recipient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04497" y="2596563"/>
            <a:ext cx="12506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Bull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born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9984" y="3329668"/>
            <a:ext cx="32207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pitchFamily="34" charset="0"/>
                <a:cs typeface="Calibri" pitchFamily="34" charset="0"/>
              </a:rPr>
              <a:t>Semen collected 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1 yr old)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35944" y="3765286"/>
            <a:ext cx="2496517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Daughters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   born (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9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later)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48637" y="5489192"/>
            <a:ext cx="33322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pitchFamily="34" charset="0"/>
                <a:cs typeface="Calibri" pitchFamily="34" charset="0"/>
              </a:rPr>
              <a:t>Daughters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calve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2 yr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later)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94047" y="5931722"/>
            <a:ext cx="43847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itchFamily="34" charset="0"/>
                <a:cs typeface="Calibri" pitchFamily="34" charset="0"/>
              </a:rPr>
              <a:t>Bull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receives progeny test (5 yr old)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182880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8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Life cycle </a:t>
            </a:r>
            <a:r>
              <a:rPr lang="en-US" sz="38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of bull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84547" y="2857617"/>
            <a:ext cx="17345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Genomic </a:t>
            </a:r>
            <a:r>
              <a:rPr lang="en-US" sz="2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test</a:t>
            </a:r>
            <a:endParaRPr lang="en-US" sz="2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759966" y="2133608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90782" y="1281569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051447" y="2557019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194547" y="3080591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804536" y="2826318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453527" y="3932899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823858" y="5727768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487251" y="6164567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74629" y="3561458"/>
            <a:ext cx="316089" cy="0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Benefits of genomics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6425" cy="4308872"/>
          </a:xfrm>
        </p:spPr>
        <p:txBody>
          <a:bodyPr/>
          <a:lstStyle/>
          <a:p>
            <a:pPr marL="404813" indent="-404813" eaLnBrk="1" hangingPunct="1">
              <a:spcAft>
                <a:spcPts val="3600"/>
              </a:spcAft>
              <a:tabLst>
                <a:tab pos="2062163" algn="l"/>
              </a:tabLst>
              <a:defRPr/>
            </a:pPr>
            <a:r>
              <a:rPr lang="en-US" dirty="0" smtClean="0"/>
              <a:t>Determine value of bull at birth</a:t>
            </a:r>
          </a:p>
          <a:p>
            <a:pPr marL="404813" lvl="1" indent="-404813" eaLnBrk="1" hangingPunct="1">
              <a:spcAft>
                <a:spcPts val="36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dirty="0" smtClean="0"/>
              <a:t>Increase accuracy of selection</a:t>
            </a:r>
          </a:p>
          <a:p>
            <a:pPr marL="404813" lvl="1" indent="-404813" eaLnBrk="1" hangingPunct="1">
              <a:spcAft>
                <a:spcPts val="36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dirty="0" smtClean="0"/>
              <a:t>Reduce generation interval</a:t>
            </a:r>
          </a:p>
          <a:p>
            <a:pPr marL="404813" lvl="1" indent="-404813" eaLnBrk="1" hangingPunct="1">
              <a:spcAft>
                <a:spcPts val="36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dirty="0" smtClean="0"/>
              <a:t>Increase selection intensity</a:t>
            </a:r>
          </a:p>
          <a:p>
            <a:pPr marL="404813" lvl="1" indent="-404813" eaLnBrk="1" hangingPunct="1">
              <a:spcAft>
                <a:spcPts val="36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dirty="0" smtClean="0"/>
              <a:t>Increase rate of genetic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Genomic evaluation summary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4440"/>
            <a:ext cx="8226425" cy="5109091"/>
          </a:xfrm>
        </p:spPr>
        <p:txBody>
          <a:bodyPr/>
          <a:lstStyle/>
          <a:p>
            <a:pPr marL="341313" indent="-341313" eaLnBrk="1" hangingPunct="1">
              <a:spcAft>
                <a:spcPts val="2400"/>
              </a:spcAft>
            </a:pPr>
            <a:r>
              <a:rPr lang="en-AU" sz="2700" dirty="0" smtClean="0"/>
              <a:t>Extraordinarily rapid implementation of genomic evaluations</a:t>
            </a:r>
          </a:p>
          <a:p>
            <a:pPr marL="341313" indent="-341313" eaLnBrk="1" hangingPunct="1">
              <a:spcAft>
                <a:spcPts val="2400"/>
              </a:spcAft>
            </a:pPr>
            <a:r>
              <a:rPr lang="en-AU" sz="2700" dirty="0" smtClean="0"/>
              <a:t>Chips provide genotypes of high accuracy</a:t>
            </a:r>
          </a:p>
          <a:p>
            <a:pPr marL="341313" indent="-341313" eaLnBrk="1" hangingPunct="1">
              <a:spcAft>
                <a:spcPts val="2400"/>
              </a:spcAft>
            </a:pPr>
            <a:r>
              <a:rPr lang="en-AU" sz="2700" dirty="0" smtClean="0"/>
              <a:t>Comprehensive checking insures quality of genotypes stored</a:t>
            </a:r>
            <a:endParaRPr lang="en-US" sz="2700" dirty="0" smtClean="0"/>
          </a:p>
          <a:p>
            <a:pPr marL="341313" indent="-341313" eaLnBrk="1" hangingPunct="1">
              <a:spcAft>
                <a:spcPts val="2400"/>
              </a:spcAft>
            </a:pPr>
            <a:r>
              <a:rPr lang="en-US" sz="2700" dirty="0" smtClean="0"/>
              <a:t>Young-bull acquisition and marketing now based on genomic evaluations</a:t>
            </a:r>
          </a:p>
          <a:p>
            <a:pPr marL="341313" indent="-341313" eaLnBrk="1" hangingPunct="1">
              <a:spcAft>
                <a:spcPts val="2400"/>
              </a:spcAft>
            </a:pPr>
            <a:r>
              <a:rPr lang="en-US" sz="2700" dirty="0" smtClean="0"/>
              <a:t>Genotyping of many females because of lower cost low-density chips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9339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Dairy genetic evaluation program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556435" y="2931815"/>
            <a:ext cx="1728788" cy="989012"/>
          </a:xfrm>
          <a:prstGeom prst="ellipse">
            <a:avLst/>
          </a:prstGeom>
          <a:solidFill>
            <a:srgbClr val="FFFFCD"/>
          </a:solidFill>
          <a:ln w="19050">
            <a:solidFill>
              <a:srgbClr val="FAF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671235" y="2942448"/>
            <a:ext cx="1728788" cy="989012"/>
          </a:xfrm>
          <a:prstGeom prst="ellipse">
            <a:avLst/>
          </a:prstGeom>
          <a:solidFill>
            <a:srgbClr val="FFFFCD"/>
          </a:solidFill>
          <a:ln w="19050">
            <a:solidFill>
              <a:srgbClr val="FAF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2957" y="3054532"/>
            <a:ext cx="1630362" cy="70167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AIPL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740126" y="3075798"/>
            <a:ext cx="1630363" cy="70167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CDCB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89703" y="4377548"/>
            <a:ext cx="8402637" cy="190205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15000"/>
              </a:spcAft>
              <a:tabLst>
                <a:tab pos="793750" algn="l"/>
              </a:tabLst>
            </a:pP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AIPL</a:t>
            </a:r>
            <a:r>
              <a:rPr lang="en-US" sz="21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dirty="0">
                <a:latin typeface="Calibri" pitchFamily="34" charset="0"/>
                <a:cs typeface="Calibri" pitchFamily="34" charset="0"/>
              </a:rPr>
              <a:t>	Animal Improvement Programs Lab., USDA</a:t>
            </a:r>
          </a:p>
          <a:p>
            <a:pPr eaLnBrk="0" hangingPunct="0">
              <a:spcAft>
                <a:spcPct val="15000"/>
              </a:spcAft>
              <a:tabLst>
                <a:tab pos="793750" algn="l"/>
              </a:tabLst>
            </a:pP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CDCB</a:t>
            </a:r>
            <a:r>
              <a:rPr lang="en-US" sz="2100" b="1" dirty="0">
                <a:latin typeface="Calibri" pitchFamily="34" charset="0"/>
                <a:cs typeface="Calibri" pitchFamily="34" charset="0"/>
              </a:rPr>
              <a:t>	Council on Dairy Cattle Breeding</a:t>
            </a:r>
          </a:p>
          <a:p>
            <a:pPr eaLnBrk="0" hangingPunct="0">
              <a:spcAft>
                <a:spcPct val="15000"/>
              </a:spcAft>
              <a:tabLst>
                <a:tab pos="793750" algn="l"/>
              </a:tabLst>
            </a:pP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DHI</a:t>
            </a:r>
            <a:r>
              <a:rPr lang="en-US" sz="2100" b="1" dirty="0">
                <a:latin typeface="Calibri" pitchFamily="34" charset="0"/>
                <a:cs typeface="Calibri" pitchFamily="34" charset="0"/>
              </a:rPr>
              <a:t>	Dairy Herd Information (milk recording organizations)</a:t>
            </a:r>
          </a:p>
          <a:p>
            <a:pPr eaLnBrk="0" hangingPunct="0">
              <a:spcAft>
                <a:spcPct val="15000"/>
              </a:spcAft>
              <a:tabLst>
                <a:tab pos="793750" algn="l"/>
              </a:tabLst>
            </a:pP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NAAB</a:t>
            </a:r>
            <a:r>
              <a:rPr lang="en-US" sz="2100" b="1" dirty="0">
                <a:latin typeface="Calibri" pitchFamily="34" charset="0"/>
                <a:cs typeface="Calibri" pitchFamily="34" charset="0"/>
              </a:rPr>
              <a:t>	National Association of Animal Breeders (AI)</a:t>
            </a:r>
          </a:p>
          <a:p>
            <a:pPr eaLnBrk="0" hangingPunct="0">
              <a:spcAft>
                <a:spcPct val="15000"/>
              </a:spcAft>
              <a:tabLst>
                <a:tab pos="793750" algn="l"/>
              </a:tabLst>
            </a:pP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PDCA</a:t>
            </a:r>
            <a:r>
              <a:rPr lang="en-US" sz="2100" b="1" dirty="0">
                <a:latin typeface="Calibri" pitchFamily="34" charset="0"/>
                <a:cs typeface="Calibri" pitchFamily="34" charset="0"/>
              </a:rPr>
              <a:t>	Purebred Dairy Cattle Association (breed registries)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4180698" y="2561448"/>
            <a:ext cx="727075" cy="527050"/>
          </a:xfrm>
          <a:prstGeom prst="line">
            <a:avLst/>
          </a:prstGeom>
          <a:noFill/>
          <a:ln w="57150">
            <a:solidFill>
              <a:srgbClr val="FAF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6150785" y="2558273"/>
            <a:ext cx="727075" cy="527050"/>
          </a:xfrm>
          <a:prstGeom prst="line">
            <a:avLst/>
          </a:prstGeom>
          <a:noFill/>
          <a:ln w="57150">
            <a:solidFill>
              <a:srgbClr val="FAF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6345936" y="3606651"/>
            <a:ext cx="727075" cy="52705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295144" y="3426635"/>
            <a:ext cx="2366963" cy="0"/>
          </a:xfrm>
          <a:prstGeom prst="line">
            <a:avLst/>
          </a:prstGeom>
          <a:noFill/>
          <a:ln w="76200" cap="rnd">
            <a:solidFill>
              <a:srgbClr val="FAFA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545948" y="2223310"/>
            <a:ext cx="0" cy="714375"/>
          </a:xfrm>
          <a:prstGeom prst="line">
            <a:avLst/>
          </a:prstGeom>
          <a:noFill/>
          <a:ln w="57150">
            <a:solidFill>
              <a:srgbClr val="FAFA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592569" y="1799448"/>
            <a:ext cx="1728788" cy="989012"/>
          </a:xfrm>
          <a:prstGeom prst="ellipse">
            <a:avLst/>
          </a:prstGeom>
          <a:solidFill>
            <a:srgbClr val="FFFFCD"/>
          </a:solidFill>
          <a:ln w="19050">
            <a:solidFill>
              <a:srgbClr val="FAF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652415" y="1935973"/>
            <a:ext cx="1630362" cy="701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NAAB</a:t>
            </a:r>
            <a:endParaRPr lang="en-US" sz="40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4671235" y="1230494"/>
            <a:ext cx="1728788" cy="989013"/>
          </a:xfrm>
          <a:prstGeom prst="ellipse">
            <a:avLst/>
          </a:prstGeom>
          <a:solidFill>
            <a:srgbClr val="FFFFCD"/>
          </a:solidFill>
          <a:ln w="19050">
            <a:solidFill>
              <a:srgbClr val="FAF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30452" y="1361777"/>
            <a:ext cx="1630363" cy="70167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PDCA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737681" y="1799448"/>
            <a:ext cx="1728787" cy="989012"/>
          </a:xfrm>
          <a:prstGeom prst="ellipse">
            <a:avLst/>
          </a:prstGeom>
          <a:solidFill>
            <a:srgbClr val="FFFFCD"/>
          </a:solidFill>
          <a:ln w="19050">
            <a:solidFill>
              <a:srgbClr val="FAF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6633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792764" y="1927407"/>
            <a:ext cx="1630362" cy="70167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DHI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955648" y="3856848"/>
            <a:ext cx="1728787" cy="989012"/>
          </a:xfrm>
          <a:prstGeom prst="ellipse">
            <a:avLst/>
          </a:prstGeom>
          <a:solidFill>
            <a:srgbClr val="0099CC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938665" y="4123878"/>
            <a:ext cx="1793875" cy="46166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data flow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457201" y="1286539"/>
            <a:ext cx="8197700" cy="4770329"/>
            <a:chOff x="457201" y="1286539"/>
            <a:chExt cx="8197700" cy="4770329"/>
          </a:xfrm>
        </p:grpSpPr>
        <p:grpSp>
          <p:nvGrpSpPr>
            <p:cNvPr id="5" name="Group 26"/>
            <p:cNvGrpSpPr/>
            <p:nvPr/>
          </p:nvGrpSpPr>
          <p:grpSpPr>
            <a:xfrm>
              <a:off x="3733276" y="5209053"/>
              <a:ext cx="1635540" cy="540560"/>
              <a:chOff x="3276600" y="3886200"/>
              <a:chExt cx="1737360" cy="6858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276600" y="3886200"/>
                <a:ext cx="1737360" cy="68580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5F5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1800" b="1" dirty="0" smtClean="0">
                    <a:solidFill>
                      <a:srgbClr val="663300"/>
                    </a:solidFill>
                    <a:latin typeface="Aharoni" pitchFamily="2" charset="-79"/>
                    <a:cs typeface="Aharoni" pitchFamily="2" charset="-79"/>
                  </a:rPr>
                  <a:t>AIPL</a:t>
                </a:r>
                <a:endParaRPr lang="en-US" sz="1800" dirty="0" smtClean="0">
                  <a:solidFill>
                    <a:srgbClr val="6633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algn="r">
                  <a:spcAft>
                    <a:spcPts val="600"/>
                  </a:spcAft>
                </a:pPr>
                <a:endParaRPr lang="en-US" sz="15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44" name="Picture 43" descr="USDA symbol.wm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75838" y="3964172"/>
                <a:ext cx="656167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 descr="ARS logo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77183" y="4157130"/>
                <a:ext cx="451779" cy="3507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" name="Straight Arrow Connector 5"/>
            <p:cNvCxnSpPr/>
            <p:nvPr/>
          </p:nvCxnSpPr>
          <p:spPr>
            <a:xfrm>
              <a:off x="2149385" y="1620031"/>
              <a:ext cx="1506418" cy="0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74841" y="1966283"/>
              <a:ext cx="261" cy="1261306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7019361" y="5209053"/>
              <a:ext cx="1635540" cy="54056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AI</a:t>
              </a: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organization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7201" y="1349751"/>
              <a:ext cx="1635540" cy="54056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Milk testing laboratory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33276" y="1349751"/>
              <a:ext cx="1635540" cy="54056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DHI herd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201" y="3279402"/>
              <a:ext cx="1635540" cy="54056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lnSpc>
                  <a:spcPts val="1600"/>
                </a:lnSpc>
                <a:spcAft>
                  <a:spcPts val="0"/>
                </a:spcAft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Dairy records processing center</a:t>
              </a:r>
              <a:endParaRPr lang="en-US" sz="15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09352" y="3279402"/>
              <a:ext cx="1635540" cy="540560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Breed 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association</a:t>
              </a:r>
              <a:endParaRPr lang="en-US" sz="16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10383" y="3131505"/>
              <a:ext cx="212718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registered pedigree data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0838" y="3627022"/>
              <a:ext cx="152041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lactation records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400000">
              <a:off x="5720221" y="2150579"/>
              <a:ext cx="128169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registered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pedigree data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9200000">
              <a:off x="5231608" y="4054929"/>
              <a:ext cx="128169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registered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pedigree data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3215" y="1286539"/>
              <a:ext cx="122180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milk samples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04806" y="5104818"/>
              <a:ext cx="100598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bull status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97773" y="5549037"/>
              <a:ext cx="110241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genetic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evaluations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400000">
              <a:off x="2547779" y="4030878"/>
              <a:ext cx="114569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genetic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 evaluations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9200000">
              <a:off x="5779805" y="4264264"/>
              <a:ext cx="182409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grade pedigree data,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genetic evaluations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9200000">
              <a:off x="2141600" y="2206004"/>
              <a:ext cx="123097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test-day data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9200000">
              <a:off x="2194085" y="2579795"/>
              <a:ext cx="186660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management reports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400000">
              <a:off x="1917159" y="4539635"/>
              <a:ext cx="1331391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test-day data,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pedigree data,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breeding data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97181" y="2261182"/>
              <a:ext cx="11421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component 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percentage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090149" y="2272357"/>
              <a:ext cx="92050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somatic 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cell score</a:t>
              </a:r>
              <a:endParaRPr lang="en-US" sz="1500" i="1" dirty="0" smtClean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7" name="Group 56"/>
            <p:cNvGrpSpPr/>
            <p:nvPr/>
          </p:nvGrpSpPr>
          <p:grpSpPr>
            <a:xfrm rot="60000">
              <a:off x="5331781" y="3796916"/>
              <a:ext cx="1704938" cy="1458253"/>
              <a:chOff x="5433238" y="3742662"/>
              <a:chExt cx="1779182" cy="1828798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60"/>
            <p:cNvGrpSpPr/>
            <p:nvPr/>
          </p:nvGrpSpPr>
          <p:grpSpPr>
            <a:xfrm rot="16260000">
              <a:off x="2170716" y="3670587"/>
              <a:ext cx="1427524" cy="1741638"/>
              <a:chOff x="5433238" y="3742662"/>
              <a:chExt cx="1779182" cy="1828798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rot="16260000" flipV="1">
              <a:off x="5491944" y="1778863"/>
              <a:ext cx="1342215" cy="1657258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5"/>
            <p:cNvGrpSpPr/>
            <p:nvPr/>
          </p:nvGrpSpPr>
          <p:grpSpPr>
            <a:xfrm>
              <a:off x="2171411" y="3488551"/>
              <a:ext cx="4759271" cy="122262"/>
              <a:chOff x="2031041" y="3355848"/>
              <a:chExt cx="5055559" cy="155112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2031041" y="3355848"/>
                <a:ext cx="5029200" cy="887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057400" y="3510073"/>
                <a:ext cx="5029200" cy="887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76"/>
            <p:cNvGrpSpPr/>
            <p:nvPr/>
          </p:nvGrpSpPr>
          <p:grpSpPr>
            <a:xfrm rot="60000">
              <a:off x="2072046" y="1872133"/>
              <a:ext cx="1704938" cy="1458253"/>
              <a:chOff x="5433238" y="3742662"/>
              <a:chExt cx="1779182" cy="182879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89"/>
            <p:cNvGrpSpPr/>
            <p:nvPr/>
          </p:nvGrpSpPr>
          <p:grpSpPr>
            <a:xfrm>
              <a:off x="5415794" y="5420668"/>
              <a:ext cx="1546457" cy="117330"/>
              <a:chOff x="5469317" y="5854137"/>
              <a:chExt cx="1642731" cy="14885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5469317" y="5854137"/>
                <a:ext cx="1600200" cy="0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511848" y="6002992"/>
                <a:ext cx="1600200" cy="0"/>
              </a:xfrm>
              <a:prstGeom prst="straightConnector1">
                <a:avLst/>
              </a:prstGeom>
              <a:ln w="38100" cap="sq">
                <a:solidFill>
                  <a:schemeClr val="tx1"/>
                </a:solidFill>
                <a:miter lim="800000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Genetic evaluation advances</a:t>
            </a:r>
            <a:endParaRPr lang="en-US" sz="38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182769" name="Group 49"/>
          <p:cNvGraphicFramePr>
            <a:graphicFrameLocks noGrp="1"/>
          </p:cNvGraphicFramePr>
          <p:nvPr>
            <p:ph type="tbl" idx="1"/>
          </p:nvPr>
        </p:nvGraphicFramePr>
        <p:xfrm>
          <a:off x="467832" y="1231570"/>
          <a:ext cx="8210366" cy="4670802"/>
        </p:xfrm>
        <a:graphic>
          <a:graphicData uri="http://schemas.openxmlformats.org/drawingml/2006/table">
            <a:tbl>
              <a:tblPr/>
              <a:tblGrid>
                <a:gridCol w="946298"/>
                <a:gridCol w="6251944"/>
                <a:gridCol w="1012124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Herdmate</a:t>
                      </a: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Net merit, productive life, and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47426"/>
          </a:xfrm>
        </p:spPr>
        <p:txBody>
          <a:bodyPr/>
          <a:lstStyle/>
          <a:p>
            <a:pPr>
              <a:spcAft>
                <a:spcPts val="2700"/>
              </a:spcAft>
            </a:pPr>
            <a:r>
              <a:rPr lang="en-US" sz="2900" dirty="0" smtClean="0"/>
              <a:t>1989 – present</a:t>
            </a:r>
          </a:p>
          <a:p>
            <a:pPr>
              <a:spcAft>
                <a:spcPts val="2700"/>
              </a:spcAft>
            </a:pPr>
            <a:r>
              <a:rPr lang="en-US" sz="2900" dirty="0" smtClean="0"/>
              <a:t>Introduced by George Wiggans and Paul VanRaden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Advantages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Information from all relatives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Adjustment for genetic merit of mates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Uniform procedures for males and females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Best prediction (BLUP)</a:t>
            </a:r>
          </a:p>
          <a:p>
            <a:pPr lvl="1"/>
            <a:r>
              <a:rPr lang="en-US" sz="2900" dirty="0" smtClean="0"/>
              <a:t>Crossbreds included (2007)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Dairy cattle t</a:t>
            </a:r>
            <a:r>
              <a:rPr lang="en-US" sz="3800" dirty="0" smtClean="0"/>
              <a:t>raits evaluated by USDA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</p:nvPr>
        </p:nvGraphicFramePr>
        <p:xfrm>
          <a:off x="444981" y="1535857"/>
          <a:ext cx="8226425" cy="3464560"/>
        </p:xfrm>
        <a:graphic>
          <a:graphicData uri="http://schemas.openxmlformats.org/drawingml/2006/table">
            <a:tbl>
              <a:tblPr/>
              <a:tblGrid>
                <a:gridCol w="862824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4914525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err="1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DRMS@Raleigh</a:t>
            </a:r>
            <a:endParaRPr lang="en-US" sz="2200" b="1" dirty="0" smtClean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  (1986–2005</a:t>
            </a:r>
            <a:r>
              <a:rPr lang="en-US" sz="2200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 for traits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2385268"/>
          </a:xfrm>
        </p:spPr>
        <p:txBody>
          <a:bodyPr/>
          <a:lstStyle/>
          <a:p>
            <a:pPr marL="287338" indent="-287338">
              <a:spcAft>
                <a:spcPts val="0"/>
              </a:spcAft>
            </a:pPr>
            <a:r>
              <a:rPr lang="en-US" sz="2500" dirty="0" smtClean="0"/>
              <a:t>Animal model (linear)</a:t>
            </a:r>
          </a:p>
          <a:p>
            <a:pPr marL="574675" lvl="1" indent="-287338">
              <a:spcBef>
                <a:spcPts val="300"/>
              </a:spcBef>
              <a:spcAft>
                <a:spcPts val="0"/>
              </a:spcAft>
            </a:pPr>
            <a:r>
              <a:rPr lang="en-US" sz="2500" dirty="0" smtClean="0"/>
              <a:t>Yield (milk, fat, protein)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500" dirty="0" smtClean="0"/>
              <a:t>Type (</a:t>
            </a:r>
            <a:r>
              <a:rPr lang="en-US" sz="2500" dirty="0" err="1" smtClean="0"/>
              <a:t>Ayrshire</a:t>
            </a:r>
            <a:r>
              <a:rPr lang="en-US" sz="2500" dirty="0" smtClean="0"/>
              <a:t>, Brown Swiss, Guernsey, Jersey)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500" dirty="0" smtClean="0"/>
              <a:t>Productive life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500" dirty="0" smtClean="0"/>
              <a:t>Somatic cell score</a:t>
            </a:r>
          </a:p>
          <a:p>
            <a:pPr marL="574675" lvl="1" indent="-287338">
              <a:spcAft>
                <a:spcPts val="1800"/>
              </a:spcAft>
            </a:pPr>
            <a:r>
              <a:rPr lang="en-US" sz="2500" dirty="0" smtClean="0"/>
              <a:t>Daughter pregnancy rate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283302" y="1371600"/>
            <a:ext cx="159488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Heritability</a:t>
            </a:r>
            <a:endParaRPr lang="en-US" sz="25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62672" y="4325941"/>
            <a:ext cx="919199" cy="169277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500" b="1" dirty="0">
                <a:latin typeface="Calibri" pitchFamily="34" charset="0"/>
                <a:cs typeface="Calibri" pitchFamily="34" charset="0"/>
              </a:rPr>
              <a:t>8.6%</a:t>
            </a:r>
          </a:p>
          <a:p>
            <a:pPr eaLnBrk="0" hangingPunct="0"/>
            <a:r>
              <a:rPr lang="en-US" sz="2500" b="1" dirty="0">
                <a:latin typeface="Calibri" pitchFamily="34" charset="0"/>
                <a:cs typeface="Calibri" pitchFamily="34" charset="0"/>
              </a:rPr>
              <a:t>3.6%</a:t>
            </a:r>
          </a:p>
          <a:p>
            <a:pPr eaLnBrk="0" hangingPunct="0"/>
            <a:r>
              <a:rPr lang="en-US" sz="2500" b="1" dirty="0">
                <a:latin typeface="Calibri" pitchFamily="34" charset="0"/>
                <a:cs typeface="Calibri" pitchFamily="34" charset="0"/>
              </a:rPr>
              <a:t>3.0%</a:t>
            </a:r>
          </a:p>
          <a:p>
            <a:pPr eaLnBrk="0" hangingPunct="0"/>
            <a:r>
              <a:rPr lang="en-US" sz="2500" b="1" dirty="0">
                <a:latin typeface="Calibri" pitchFamily="34" charset="0"/>
                <a:cs typeface="Calibri" pitchFamily="34" charset="0"/>
              </a:rPr>
              <a:t>6.5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%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0849" y="3952876"/>
            <a:ext cx="82264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Pct val="67000"/>
              <a:buFont typeface="Monotype Sorts" pitchFamily="2" charset="2"/>
              <a:buChar char="l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Sire – maternal grandsire model (threshold)</a:t>
            </a:r>
          </a:p>
          <a:p>
            <a:pPr marL="574675" marR="0" lvl="1" indent="-28733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Service sire calving ease</a:t>
            </a:r>
          </a:p>
          <a:p>
            <a:pPr marL="574675" marR="0" lvl="1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Daughter calving ease</a:t>
            </a:r>
          </a:p>
          <a:p>
            <a:pPr marL="574675" marR="0" lvl="1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Service sire stillbirth rate</a:t>
            </a:r>
          </a:p>
          <a:p>
            <a:pPr marL="574675" marR="0" lvl="1" indent="-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FFFF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Daughter stillbirth rate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78624" y="1795472"/>
            <a:ext cx="159488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ctr"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25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– 40%</a:t>
            </a:r>
          </a:p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– 54%</a:t>
            </a:r>
          </a:p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8.5%</a:t>
            </a:r>
          </a:p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12%</a:t>
            </a:r>
          </a:p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4%</a:t>
            </a:r>
            <a:endParaRPr lang="en-US" sz="25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49477</TotalTime>
  <Words>1528</Words>
  <Application>Microsoft Office PowerPoint</Application>
  <PresentationFormat>On-screen Show (4:3)</PresentationFormat>
  <Paragraphs>669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Monotype Sorts</vt:lpstr>
      <vt:lpstr>Humnst777 BT</vt:lpstr>
      <vt:lpstr>Aharoni</vt:lpstr>
      <vt:lpstr>SymbolProp BT</vt:lpstr>
      <vt:lpstr>Times New Roman</vt:lpstr>
      <vt:lpstr>Futura Hv BT</vt:lpstr>
      <vt:lpstr>Wingdings</vt:lpstr>
      <vt:lpstr>smh08</vt:lpstr>
      <vt:lpstr>The U.S. genetic evaluation system</vt:lpstr>
      <vt:lpstr>U.S. dairy population and milk yield</vt:lpstr>
      <vt:lpstr>U.S. DHI dairy statistics (2011)</vt:lpstr>
      <vt:lpstr>Dairy genetic evaluation program</vt:lpstr>
      <vt:lpstr>Traditional data flow</vt:lpstr>
      <vt:lpstr>Genetic evaluation advances</vt:lpstr>
      <vt:lpstr>Animal model</vt:lpstr>
      <vt:lpstr>Dairy cattle traits evaluated by USDA</vt:lpstr>
      <vt:lpstr>Evaluation methods for traits</vt:lpstr>
      <vt:lpstr>Type traits</vt:lpstr>
      <vt:lpstr>Genetic trend – Holstein milk</vt:lpstr>
      <vt:lpstr>Genetic trend – Holstein fat</vt:lpstr>
      <vt:lpstr>Genetic trend – Holstein protein</vt:lpstr>
      <vt:lpstr>Genetic trend – Holstein productive life</vt:lpstr>
      <vt:lpstr>Genetic trend – Holstein somatic cell score</vt:lpstr>
      <vt:lpstr>Genetic trend – Holstein daughter pregnancy rate</vt:lpstr>
      <vt:lpstr>Genetic trend – Holstein calving ease</vt:lpstr>
      <vt:lpstr>Genetic trend – Holstein stillbirth rate</vt:lpstr>
      <vt:lpstr>Genetic-economic indices (2010)</vt:lpstr>
      <vt:lpstr>Index changes</vt:lpstr>
      <vt:lpstr>Traditional evaluation summary  </vt:lpstr>
      <vt:lpstr>Genomic evaluation system</vt:lpstr>
      <vt:lpstr>Genomic data flow</vt:lpstr>
      <vt:lpstr>Illumina genotyping arrays</vt:lpstr>
      <vt:lpstr>Genotyped bulls</vt:lpstr>
      <vt:lpstr>Genotyped Holsteins</vt:lpstr>
      <vt:lpstr>Calculation of genomic evaluations</vt:lpstr>
      <vt:lpstr>Genomic evaluation results</vt:lpstr>
      <vt:lpstr>Holstein prediction accuracy</vt:lpstr>
      <vt:lpstr>Reliabilities for young Holsteins*</vt:lpstr>
      <vt:lpstr>Slide 31</vt:lpstr>
      <vt:lpstr>Benefits of genomics</vt:lpstr>
      <vt:lpstr>Genomic evaluation summary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LENOVO USER</cp:lastModifiedBy>
  <cp:revision>1405</cp:revision>
  <cp:lastPrinted>2001-08-24T14:44:42Z</cp:lastPrinted>
  <dcterms:created xsi:type="dcterms:W3CDTF">2002-07-16T13:01:30Z</dcterms:created>
  <dcterms:modified xsi:type="dcterms:W3CDTF">2012-05-23T06:12:46Z</dcterms:modified>
  <cp:category>Interbull</cp:category>
</cp:coreProperties>
</file>