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256" r:id="rId2"/>
    <p:sldId id="747" r:id="rId3"/>
    <p:sldId id="728" r:id="rId4"/>
    <p:sldId id="712" r:id="rId5"/>
    <p:sldId id="756" r:id="rId6"/>
    <p:sldId id="757" r:id="rId7"/>
    <p:sldId id="758" r:id="rId8"/>
    <p:sldId id="759" r:id="rId9"/>
    <p:sldId id="760" r:id="rId10"/>
    <p:sldId id="761" r:id="rId11"/>
    <p:sldId id="762" r:id="rId12"/>
    <p:sldId id="713" r:id="rId13"/>
    <p:sldId id="714" r:id="rId14"/>
    <p:sldId id="715" r:id="rId15"/>
    <p:sldId id="716" r:id="rId16"/>
    <p:sldId id="717" r:id="rId17"/>
    <p:sldId id="718" r:id="rId18"/>
    <p:sldId id="719" r:id="rId19"/>
    <p:sldId id="720" r:id="rId20"/>
    <p:sldId id="721" r:id="rId21"/>
    <p:sldId id="642" r:id="rId22"/>
    <p:sldId id="730" r:id="rId23"/>
    <p:sldId id="731" r:id="rId24"/>
    <p:sldId id="704" r:id="rId25"/>
    <p:sldId id="705" r:id="rId26"/>
    <p:sldId id="710" r:id="rId27"/>
    <p:sldId id="732" r:id="rId28"/>
    <p:sldId id="733" r:id="rId29"/>
    <p:sldId id="734" r:id="rId30"/>
    <p:sldId id="735" r:id="rId31"/>
    <p:sldId id="736" r:id="rId32"/>
    <p:sldId id="737" r:id="rId33"/>
    <p:sldId id="738" r:id="rId34"/>
    <p:sldId id="739" r:id="rId35"/>
    <p:sldId id="763" r:id="rId36"/>
    <p:sldId id="764" r:id="rId37"/>
    <p:sldId id="765" r:id="rId38"/>
    <p:sldId id="766" r:id="rId39"/>
    <p:sldId id="740" r:id="rId40"/>
    <p:sldId id="724" r:id="rId41"/>
    <p:sldId id="711" r:id="rId42"/>
    <p:sldId id="723" r:id="rId43"/>
  </p:sldIdLst>
  <p:sldSz cx="9144000" cy="6858000" type="screen4x3"/>
  <p:notesSz cx="7010400" cy="9296400"/>
  <p:embeddedFontLst>
    <p:embeddedFont>
      <p:font typeface="Humnst777 BT" pitchFamily="34" charset="0"/>
      <p:regular r:id="rId46"/>
      <p:bold r:id="rId47"/>
      <p:italic r:id="rId48"/>
      <p:boldItalic r:id="rId49"/>
    </p:embeddedFont>
    <p:embeddedFont>
      <p:font typeface="Monotype Sorts" pitchFamily="2" charset="2"/>
      <p:regular r:id="rId50"/>
    </p:embeddedFont>
    <p:embeddedFont>
      <p:font typeface="Trebuchet MS" pitchFamily="34" charset="0"/>
      <p:regular r:id="rId51"/>
      <p:bold r:id="rId52"/>
      <p:italic r:id="rId53"/>
      <p:boldItalic r:id="rId54"/>
    </p:embeddedFont>
    <p:embeddedFont>
      <p:font typeface="Calibri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FF00"/>
    <a:srgbClr val="FFFF00"/>
    <a:srgbClr val="000000"/>
    <a:srgbClr val="0000FF"/>
    <a:srgbClr val="990000"/>
    <a:srgbClr val="CC3300"/>
    <a:srgbClr val="FF99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50" autoAdjust="0"/>
    <p:restoredTop sz="94713" autoAdjust="0"/>
  </p:normalViewPr>
  <p:slideViewPr>
    <p:cSldViewPr>
      <p:cViewPr varScale="1">
        <p:scale>
          <a:sx n="76" d="100"/>
          <a:sy n="76" d="100"/>
        </p:scale>
        <p:origin x="-712" y="-72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52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3CB3E885-284B-44CF-BD98-C879BBBFA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220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EE450D09-F0C5-470A-A1E3-C8014C53F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787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382C1-8466-427B-835C-5D2941DAA7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D5951-77C2-4E42-8292-A3A7DDF3B91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B0AD4-062B-4914-9140-578642C40BFB}" type="slidenum">
              <a:rPr lang="en-US"/>
              <a:pPr/>
              <a:t>5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all familiar with a traditional pedigree chart.   Animal is expected to be an average of his parents.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6D8AC-891B-45E2-8226-CEAF1F0EF267}" type="slidenum">
              <a:rPr lang="en-US"/>
              <a:pPr/>
              <a:t>6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943" indent="-228943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35C70BA1-A345-4098-A311-D70382298ACF}" type="slidenum">
              <a:rPr lang="en-US">
                <a:solidFill>
                  <a:srgbClr val="FFFF00"/>
                </a:solidFill>
              </a:rPr>
              <a:pPr algn="r" defTabSz="928688"/>
              <a:t>21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Renumber factors in same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F8786-532C-45D6-A934-7CD601DD53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84213" y="3656013"/>
            <a:ext cx="78486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Humnst777 BT" pitchFamily="34" charset="0"/>
              </a:rPr>
              <a:t>Paul VanRaden</a:t>
            </a:r>
            <a:endParaRPr lang="en-US" sz="3600" b="1" dirty="0">
              <a:solidFill>
                <a:srgbClr val="FFFF00"/>
              </a:solidFill>
              <a:latin typeface="Humnst777 BT" pitchFamily="34" charset="0"/>
            </a:endParaRPr>
          </a:p>
          <a:p>
            <a:pPr>
              <a:defRPr/>
            </a:pPr>
            <a:r>
              <a:rPr lang="en-US" sz="2800" b="1" dirty="0">
                <a:latin typeface="Humnst777 BT" pitchFamily="34" charset="0"/>
              </a:rPr>
              <a:t>Animal Improvement Programs Laboratory</a:t>
            </a:r>
          </a:p>
          <a:p>
            <a:pPr>
              <a:defRPr/>
            </a:pPr>
            <a:r>
              <a:rPr lang="en-US" sz="2800" b="1" dirty="0">
                <a:latin typeface="Humnst777 BT" pitchFamily="34" charset="0"/>
              </a:rPr>
              <a:t>Agricultural Research Service, USDA </a:t>
            </a:r>
          </a:p>
          <a:p>
            <a:pPr>
              <a:spcAft>
                <a:spcPct val="50000"/>
              </a:spcAft>
              <a:defRPr/>
            </a:pPr>
            <a:r>
              <a:rPr lang="en-US" sz="2800" b="1" dirty="0">
                <a:latin typeface="Humnst777 BT" pitchFamily="34" charset="0"/>
              </a:rPr>
              <a:t>Beltsville, MD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Humnst777 BT" pitchFamily="34" charset="0"/>
              </a:rPr>
              <a:t>Paul.vanraden@ars.usda.gov</a:t>
            </a:r>
            <a:endParaRPr lang="en-US" sz="2800" b="1" dirty="0">
              <a:solidFill>
                <a:srgbClr val="FFFF00"/>
              </a:solidFill>
              <a:latin typeface="Humnst777 BT" pitchFamily="34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8229600" y="6172200"/>
            <a:ext cx="812800" cy="566738"/>
            <a:chOff x="5088" y="3888"/>
            <a:chExt cx="512" cy="357"/>
          </a:xfrm>
        </p:grpSpPr>
        <p:pic>
          <p:nvPicPr>
            <p:cNvPr id="5" name="Picture 32" descr="usda-ars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88" y="3888"/>
              <a:ext cx="51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3"/>
            <p:cNvSpPr txBox="1">
              <a:spLocks noChangeArrowheads="1"/>
            </p:cNvSpPr>
            <p:nvPr userDrawn="1"/>
          </p:nvSpPr>
          <p:spPr bwMode="ltGray">
            <a:xfrm>
              <a:off x="5120" y="4135"/>
              <a:ext cx="3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n-US" sz="1000" b="1" dirty="0" smtClean="0">
                  <a:latin typeface="Humnst777 BT" pitchFamily="34" charset="0"/>
                </a:rPr>
                <a:t>2013</a:t>
              </a:r>
              <a:endParaRPr kumimoji="1" lang="en-US" sz="1000" b="1" dirty="0">
                <a:latin typeface="Humnst777 BT" pitchFamily="34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0" y="3198813"/>
            <a:ext cx="9144000" cy="80962"/>
            <a:chOff x="0" y="604"/>
            <a:chExt cx="5760" cy="51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/>
            </a:p>
          </p:txBody>
        </p:sp>
        <p:sp>
          <p:nvSpPr>
            <p:cNvPr id="10" name="Rectangle 48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Text Box 50"/>
          <p:cNvSpPr txBox="1">
            <a:spLocks noChangeArrowheads="1"/>
          </p:cNvSpPr>
          <p:nvPr/>
        </p:nvSpPr>
        <p:spPr bwMode="ltGray">
          <a:xfrm>
            <a:off x="7033593" y="6561674"/>
            <a:ext cx="10934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Humnst777 BT" pitchFamily="34" charset="0"/>
              </a:rPr>
              <a:t>Paul VanRaden</a:t>
            </a:r>
            <a:endParaRPr kumimoji="1" lang="en-US" b="1" dirty="0">
              <a:latin typeface="Humnst777 BT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ltGray">
          <a:xfrm>
            <a:off x="227013" y="6561138"/>
            <a:ext cx="47767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 smtClean="0"/>
              <a:t>University of Maryland Animal Science seminar </a:t>
            </a:r>
            <a:r>
              <a:rPr kumimoji="1" lang="en-US" b="1" dirty="0">
                <a:latin typeface="Humnst777 BT"/>
              </a:rPr>
              <a:t>(</a:t>
            </a:r>
            <a:fld id="{FC8ABD28-F4D0-4264-9A80-E8A931BA0A41}" type="slidenum">
              <a:rPr kumimoji="1" lang="en-US" b="1">
                <a:latin typeface="Humnst777 BT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>
                <a:latin typeface="Humnst777 BT"/>
              </a:rPr>
              <a:t>)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55613"/>
            <a:ext cx="7769225" cy="6096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062103"/>
          </a:xfrm>
        </p:spPr>
        <p:txBody>
          <a:bodyPr/>
          <a:lstStyle>
            <a:lvl1pPr marL="320040" indent="-320040">
              <a:spcAft>
                <a:spcPts val="3000"/>
              </a:spcAft>
              <a:defRPr/>
            </a:lvl1pPr>
            <a:lvl2pPr marL="594360" indent="-228600">
              <a:spcAft>
                <a:spcPts val="3000"/>
              </a:spcAft>
              <a:defRPr/>
            </a:lvl2pPr>
            <a:lvl3pPr marL="1005840" indent="-411480">
              <a:spcAft>
                <a:spcPts val="3000"/>
              </a:spcAft>
              <a:buFont typeface="Humnst777 BT" pitchFamily="34" charset="0"/>
              <a:buChar char="−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733800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75" name="Text Box 19"/>
          <p:cNvSpPr txBox="1">
            <a:spLocks noChangeArrowheads="1"/>
          </p:cNvSpPr>
          <p:nvPr/>
        </p:nvSpPr>
        <p:spPr bwMode="ltGray">
          <a:xfrm>
            <a:off x="7033592" y="6561674"/>
            <a:ext cx="10934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Humnst777 BT" pitchFamily="34" charset="0"/>
              </a:rPr>
              <a:t>Paul VanRaden</a:t>
            </a:r>
            <a:endParaRPr kumimoji="1" lang="en-US" b="1" dirty="0">
              <a:latin typeface="Humnst777 BT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053" name="Group 33"/>
          <p:cNvGrpSpPr>
            <a:grpSpLocks/>
          </p:cNvGrpSpPr>
          <p:nvPr/>
        </p:nvGrpSpPr>
        <p:grpSpPr bwMode="auto">
          <a:xfrm>
            <a:off x="8226425" y="6169025"/>
            <a:ext cx="812800" cy="566738"/>
            <a:chOff x="5182" y="3886"/>
            <a:chExt cx="512" cy="357"/>
          </a:xfrm>
        </p:grpSpPr>
        <p:pic>
          <p:nvPicPr>
            <p:cNvPr id="2059" name="Picture 24" descr="usda-ar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82" y="3886"/>
              <a:ext cx="51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5487" name="Text Box 31"/>
            <p:cNvSpPr txBox="1">
              <a:spLocks noChangeArrowheads="1"/>
            </p:cNvSpPr>
            <p:nvPr userDrawn="1"/>
          </p:nvSpPr>
          <p:spPr bwMode="ltGray">
            <a:xfrm>
              <a:off x="5222" y="4135"/>
              <a:ext cx="3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n-US" sz="1000" b="1" dirty="0" smtClean="0">
                  <a:latin typeface="Humnst777 BT"/>
                </a:rPr>
                <a:t>2013</a:t>
              </a:r>
              <a:endParaRPr kumimoji="1" lang="en-US" sz="1000" b="1" dirty="0">
                <a:latin typeface="Humnst777 BT"/>
              </a:endParaRPr>
            </a:p>
          </p:txBody>
        </p:sp>
      </p:grpSp>
      <p:grpSp>
        <p:nvGrpSpPr>
          <p:cNvPr id="2054" name="Group 38"/>
          <p:cNvGrpSpPr>
            <a:grpSpLocks/>
          </p:cNvGrpSpPr>
          <p:nvPr/>
        </p:nvGrpSpPr>
        <p:grpSpPr bwMode="auto">
          <a:xfrm>
            <a:off x="0" y="822325"/>
            <a:ext cx="9144000" cy="80963"/>
            <a:chOff x="0" y="604"/>
            <a:chExt cx="5760" cy="51"/>
          </a:xfrm>
        </p:grpSpPr>
        <p:sp>
          <p:nvSpPr>
            <p:cNvPr id="275491" name="Rectangle 35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2" name="Rectangle 36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/>
            </a:p>
          </p:txBody>
        </p:sp>
        <p:sp>
          <p:nvSpPr>
            <p:cNvPr id="275493" name="Rectangle 37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5496" name="Text Box 40"/>
          <p:cNvSpPr txBox="1">
            <a:spLocks noChangeArrowheads="1"/>
          </p:cNvSpPr>
          <p:nvPr/>
        </p:nvSpPr>
        <p:spPr bwMode="ltGray">
          <a:xfrm>
            <a:off x="227013" y="6561138"/>
            <a:ext cx="47767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 smtClean="0"/>
              <a:t>University of Maryland Animal Science seminar </a:t>
            </a:r>
            <a:r>
              <a:rPr kumimoji="1" lang="en-US" b="1" dirty="0">
                <a:latin typeface="Humnst777 BT"/>
              </a:rPr>
              <a:t>(</a:t>
            </a:r>
            <a:fld id="{F50BE359-227E-4A50-8A38-389E976E53A6}" type="slidenum">
              <a:rPr kumimoji="1" lang="en-US" b="1">
                <a:latin typeface="Humnst777 BT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>
                <a:latin typeface="Humnst777 BT"/>
              </a:rPr>
              <a:t>)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1" r:id="rId2"/>
    <p:sldLayoutId id="2147483840" r:id="rId3"/>
    <p:sldLayoutId id="2147483839" r:id="rId4"/>
    <p:sldLayoutId id="2147483838" r:id="rId5"/>
    <p:sldLayoutId id="2147483837" r:id="rId6"/>
    <p:sldLayoutId id="2147483836" r:id="rId7"/>
    <p:sldLayoutId id="2147483843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+mn-lt"/>
        </a:defRPr>
      </a:lvl2pPr>
      <a:lvl3pPr marL="1206500" indent="-457200" algn="l" rtl="0" eaLnBrk="0" fontAlgn="base" hangingPunct="0">
        <a:spcBef>
          <a:spcPct val="0"/>
        </a:spcBef>
        <a:spcAft>
          <a:spcPts val="2400"/>
        </a:spcAft>
        <a:buClr>
          <a:schemeClr val="tx1"/>
        </a:buClr>
        <a:buSzPct val="120000"/>
        <a:buFont typeface="Humnst777 BT" pitchFamily="34" charset="0"/>
        <a:buChar char="−"/>
        <a:defRPr sz="2800" b="1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799544"/>
            <a:ext cx="8568630" cy="1477328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Computation of Large-Scale Genomic Evaluations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Difference (Genomic – Pedigree) </a:t>
            </a:r>
            <a:endParaRPr lang="en-US" sz="3200">
              <a:solidFill>
                <a:schemeClr val="hlink"/>
              </a:solidFill>
            </a:endParaRPr>
          </a:p>
        </p:txBody>
      </p:sp>
      <p:graphicFrame>
        <p:nvGraphicFramePr>
          <p:cNvPr id="941059" name="Group 3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/>
                <a:gridCol w="898525"/>
                <a:gridCol w="896937"/>
                <a:gridCol w="896938"/>
                <a:gridCol w="896937"/>
                <a:gridCol w="822325"/>
                <a:gridCol w="898525"/>
                <a:gridCol w="97155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.010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.095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.097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.059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.121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.060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-.006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.087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.040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.059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.060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.040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.114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1158" name="Text Box 102"/>
          <p:cNvSpPr txBox="1">
            <a:spLocks noChangeArrowheads="1"/>
          </p:cNvSpPr>
          <p:nvPr/>
        </p:nvSpPr>
        <p:spPr bwMode="auto">
          <a:xfrm>
            <a:off x="1066800" y="1066800"/>
            <a:ext cx="731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1HO9167 O-Style</a:t>
            </a:r>
            <a:endParaRPr lang="en-US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6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/>
              <a:t>Pseudocolor Plots ― O-Style</a:t>
            </a:r>
          </a:p>
        </p:txBody>
      </p:sp>
      <p:pic>
        <p:nvPicPr>
          <p:cNvPr id="964644" name="Picture 36" descr="ostyle_expected_matplotli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962025"/>
            <a:ext cx="3492500" cy="2619375"/>
          </a:xfrm>
          <a:noFill/>
          <a:ln/>
        </p:spPr>
      </p:pic>
      <p:pic>
        <p:nvPicPr>
          <p:cNvPr id="964646" name="Picture 38" descr="ostyle_genomic_matplotli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733800"/>
            <a:ext cx="3492500" cy="2619375"/>
          </a:xfrm>
          <a:noFill/>
          <a:ln/>
        </p:spPr>
      </p:pic>
      <p:pic>
        <p:nvPicPr>
          <p:cNvPr id="964648" name="Picture 40" descr="ostyle_pedigree_matplotli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18100" y="962025"/>
            <a:ext cx="3492500" cy="2619375"/>
          </a:xfrm>
          <a:noFill/>
          <a:ln/>
        </p:spPr>
      </p:pic>
      <p:pic>
        <p:nvPicPr>
          <p:cNvPr id="964652" name="Picture 44" descr="ostyle_differences_matplotli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18100" y="3733800"/>
            <a:ext cx="3492500" cy="26193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15567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" y="3200400"/>
            <a:ext cx="4432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X’ R</a:t>
            </a:r>
            <a:r>
              <a:rPr lang="en-US" sz="2800" b="1" baseline="30000"/>
              <a:t>-1</a:t>
            </a:r>
            <a:r>
              <a:rPr lang="en-US" sz="2800" b="1"/>
              <a:t> X    X’ R</a:t>
            </a:r>
            <a:r>
              <a:rPr lang="en-US" sz="2800" b="1" baseline="30000"/>
              <a:t>-1</a:t>
            </a:r>
            <a:r>
              <a:rPr lang="en-US" sz="2800" b="1"/>
              <a:t> W</a:t>
            </a:r>
          </a:p>
          <a:p>
            <a:r>
              <a:rPr lang="en-US" sz="2800" b="1"/>
              <a:t>W’ R</a:t>
            </a:r>
            <a:r>
              <a:rPr lang="en-US" sz="2800" b="1" baseline="30000"/>
              <a:t>-1</a:t>
            </a:r>
            <a:r>
              <a:rPr lang="en-US" sz="2800" b="1"/>
              <a:t> X   W’ R</a:t>
            </a:r>
            <a:r>
              <a:rPr lang="en-US" sz="2800" b="1" baseline="30000"/>
              <a:t>-1</a:t>
            </a:r>
            <a:r>
              <a:rPr lang="en-US" sz="2800" b="1"/>
              <a:t> W + H</a:t>
            </a:r>
            <a:r>
              <a:rPr lang="en-US" sz="2800" b="1" baseline="30000"/>
              <a:t>-1</a:t>
            </a:r>
            <a:r>
              <a:rPr lang="en-US" sz="2800" b="1"/>
              <a:t> k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14400" y="1933575"/>
            <a:ext cx="75584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Model: y = X b + </a:t>
            </a:r>
            <a:r>
              <a:rPr lang="en-US" sz="2800" b="1" dirty="0" smtClean="0"/>
              <a:t>W </a:t>
            </a:r>
            <a:r>
              <a:rPr lang="en-US" sz="2800" b="1" dirty="0"/>
              <a:t>u + e</a:t>
            </a:r>
          </a:p>
          <a:p>
            <a:r>
              <a:rPr lang="en-US" sz="2800" b="1" dirty="0"/>
              <a:t>       </a:t>
            </a:r>
            <a:r>
              <a:rPr lang="en-US" sz="2800" b="1" dirty="0" smtClean="0"/>
              <a:t>         </a:t>
            </a:r>
            <a:r>
              <a:rPr lang="en-US" sz="2800" b="1" dirty="0">
                <a:solidFill>
                  <a:srgbClr val="00FF00"/>
                </a:solidFill>
              </a:rPr>
              <a:t>+ other random effects not shown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715000" y="3200400"/>
            <a:ext cx="401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b</a:t>
            </a:r>
          </a:p>
          <a:p>
            <a:r>
              <a:rPr lang="en-US" sz="2800" b="1"/>
              <a:t>u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248400" y="34290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=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781800" y="327660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X’ R</a:t>
            </a:r>
            <a:r>
              <a:rPr lang="en-US" sz="2800" b="1" baseline="30000"/>
              <a:t>-1</a:t>
            </a:r>
            <a:r>
              <a:rPr lang="en-US" sz="2800" b="1"/>
              <a:t> y</a:t>
            </a:r>
          </a:p>
          <a:p>
            <a:r>
              <a:rPr lang="en-US" sz="2800" b="1"/>
              <a:t>W’ R</a:t>
            </a:r>
            <a:r>
              <a:rPr lang="en-US" sz="2800" b="1" baseline="30000"/>
              <a:t>-1</a:t>
            </a:r>
            <a:r>
              <a:rPr lang="en-US" sz="2800" b="1"/>
              <a:t> y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498725" y="4637088"/>
            <a:ext cx="1841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H</a:t>
            </a:r>
            <a:r>
              <a:rPr lang="en-US" sz="2800" b="1" baseline="30000"/>
              <a:t>-1</a:t>
            </a:r>
            <a:r>
              <a:rPr lang="en-US" sz="2800" b="1"/>
              <a:t> = A</a:t>
            </a:r>
            <a:r>
              <a:rPr lang="en-US" sz="2800" b="1" baseline="30000"/>
              <a:t>-1</a:t>
            </a:r>
            <a:r>
              <a:rPr lang="en-US" sz="2800" b="1"/>
              <a:t> +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572000" y="4572000"/>
            <a:ext cx="2308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0   0</a:t>
            </a:r>
          </a:p>
          <a:p>
            <a:r>
              <a:rPr lang="en-US" sz="2800" b="1"/>
              <a:t>0   G</a:t>
            </a:r>
            <a:r>
              <a:rPr lang="en-US" sz="2800" b="1" baseline="30000"/>
              <a:t>-1</a:t>
            </a:r>
            <a:r>
              <a:rPr lang="en-US" sz="2800" b="1"/>
              <a:t> – A</a:t>
            </a:r>
            <a:r>
              <a:rPr lang="en-US" sz="2800" b="1" baseline="-25000"/>
              <a:t>22</a:t>
            </a:r>
            <a:r>
              <a:rPr lang="en-US" sz="2800" b="1" baseline="30000"/>
              <a:t>-1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990600" y="5638800"/>
            <a:ext cx="7551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Size </a:t>
            </a:r>
            <a:r>
              <a:rPr lang="en-US" sz="2400" b="1" dirty="0">
                <a:solidFill>
                  <a:srgbClr val="00FF00"/>
                </a:solidFill>
              </a:rPr>
              <a:t>of </a:t>
            </a:r>
            <a:r>
              <a:rPr lang="en-US" sz="2400" b="1" dirty="0"/>
              <a:t>G</a:t>
            </a:r>
            <a:r>
              <a:rPr lang="en-US" sz="2400" b="1" dirty="0">
                <a:solidFill>
                  <a:srgbClr val="00FF00"/>
                </a:solidFill>
              </a:rPr>
              <a:t> and </a:t>
            </a:r>
            <a:r>
              <a:rPr lang="en-US" sz="2400" b="1" dirty="0"/>
              <a:t>A</a:t>
            </a:r>
            <a:r>
              <a:rPr lang="en-US" sz="2400" b="1" baseline="-25000" dirty="0"/>
              <a:t>22</a:t>
            </a:r>
            <a:r>
              <a:rPr lang="en-US" sz="2400" b="1" dirty="0">
                <a:solidFill>
                  <a:srgbClr val="00FF00"/>
                </a:solidFill>
              </a:rPr>
              <a:t> </a:t>
            </a:r>
            <a:r>
              <a:rPr lang="en-US" sz="2400" b="1" dirty="0" smtClean="0">
                <a:solidFill>
                  <a:srgbClr val="00FF00"/>
                </a:solidFill>
              </a:rPr>
              <a:t>&gt;300,000 </a:t>
            </a:r>
            <a:r>
              <a:rPr lang="en-US" sz="2400" b="1" dirty="0">
                <a:solidFill>
                  <a:srgbClr val="00FF00"/>
                </a:solidFill>
              </a:rPr>
              <a:t>and doubling </a:t>
            </a:r>
            <a:r>
              <a:rPr lang="en-US" sz="2400" b="1" dirty="0" smtClean="0">
                <a:solidFill>
                  <a:srgbClr val="00FF00"/>
                </a:solidFill>
              </a:rPr>
              <a:t>each year</a:t>
            </a:r>
          </a:p>
          <a:p>
            <a:r>
              <a:rPr lang="en-US" sz="2400" b="1" dirty="0" smtClean="0">
                <a:solidFill>
                  <a:srgbClr val="00FF00"/>
                </a:solidFill>
              </a:rPr>
              <a:t>Size of </a:t>
            </a:r>
            <a:r>
              <a:rPr lang="en-US" sz="2400" b="1" dirty="0" smtClean="0"/>
              <a:t>A</a:t>
            </a:r>
            <a:r>
              <a:rPr lang="en-US" sz="2400" b="1" dirty="0" smtClean="0">
                <a:solidFill>
                  <a:srgbClr val="00FF00"/>
                </a:solidFill>
              </a:rPr>
              <a:t> is 60 million animals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838200" y="3200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5334000" y="3200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5638800" y="3200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172200" y="3200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67056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8305800" y="3276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4419600" y="45720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6934200" y="4648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4419600" y="4572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4419600" y="5486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6781800" y="4648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6781800" y="5486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H="1">
            <a:off x="838200" y="3200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838200" y="4114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5181600" y="3200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5181600" y="4114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5638800" y="3200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5638800" y="4114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019800" y="3200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019800" y="4114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H="1">
            <a:off x="6705600" y="3200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H="1">
            <a:off x="6705600" y="4191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8153400" y="3276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>
            <a:off x="8153400" y="4267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Step Equations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Aguilar et al., 2010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3200400"/>
            <a:ext cx="453893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X’R</a:t>
            </a:r>
            <a:r>
              <a:rPr lang="en-US" sz="2800" b="1" baseline="30000" dirty="0" smtClean="0"/>
              <a:t>-1</a:t>
            </a:r>
            <a:r>
              <a:rPr lang="en-US" sz="2800" b="1" dirty="0" smtClean="0"/>
              <a:t>X    X’R</a:t>
            </a:r>
            <a:r>
              <a:rPr lang="en-US" sz="2800" b="1" baseline="30000" dirty="0" smtClean="0"/>
              <a:t>-1</a:t>
            </a:r>
            <a:r>
              <a:rPr lang="en-US" sz="2800" b="1" dirty="0" smtClean="0"/>
              <a:t>W         </a:t>
            </a:r>
            <a:r>
              <a:rPr lang="en-US" sz="2800" b="1" dirty="0"/>
              <a:t>0 </a:t>
            </a:r>
            <a:r>
              <a:rPr lang="en-US" sz="2800" b="1" dirty="0" smtClean="0"/>
              <a:t>   </a:t>
            </a:r>
            <a:r>
              <a:rPr lang="en-US" sz="2800" b="1" dirty="0"/>
              <a:t>0</a:t>
            </a:r>
          </a:p>
          <a:p>
            <a:r>
              <a:rPr lang="en-US" sz="2800" b="1" dirty="0" smtClean="0"/>
              <a:t>W’R</a:t>
            </a:r>
            <a:r>
              <a:rPr lang="en-US" sz="2800" b="1" baseline="30000" dirty="0" smtClean="0"/>
              <a:t>-1</a:t>
            </a:r>
            <a:r>
              <a:rPr lang="en-US" sz="2800" b="1" dirty="0" smtClean="0"/>
              <a:t>X  W’R</a:t>
            </a:r>
            <a:r>
              <a:rPr lang="en-US" sz="2800" b="1" baseline="30000" dirty="0" smtClean="0"/>
              <a:t>-1</a:t>
            </a:r>
            <a:r>
              <a:rPr lang="en-US" sz="2800" b="1" dirty="0" smtClean="0"/>
              <a:t>W+A</a:t>
            </a:r>
            <a:r>
              <a:rPr lang="en-US" sz="2800" b="1" baseline="30000" dirty="0" smtClean="0"/>
              <a:t>-1</a:t>
            </a:r>
            <a:r>
              <a:rPr lang="en-US" sz="2800" b="1" dirty="0" smtClean="0"/>
              <a:t>k Q  </a:t>
            </a:r>
            <a:r>
              <a:rPr lang="en-US" sz="2800" b="1" dirty="0" err="1" smtClean="0"/>
              <a:t>Q</a:t>
            </a:r>
            <a:endParaRPr lang="en-US" sz="2800" b="1" dirty="0"/>
          </a:p>
          <a:p>
            <a:r>
              <a:rPr lang="en-US" sz="2800" b="1" dirty="0"/>
              <a:t>     0             </a:t>
            </a:r>
            <a:r>
              <a:rPr lang="en-US" sz="2800" b="1" dirty="0" smtClean="0"/>
              <a:t>Q’       </a:t>
            </a:r>
            <a:r>
              <a:rPr lang="en-US" sz="2800" b="1" dirty="0"/>
              <a:t>-G/k   0</a:t>
            </a:r>
          </a:p>
          <a:p>
            <a:r>
              <a:rPr lang="en-US" sz="2800" b="1" dirty="0"/>
              <a:t>     0            </a:t>
            </a:r>
            <a:r>
              <a:rPr lang="en-US" sz="2800" b="1" dirty="0" smtClean="0"/>
              <a:t> Q’       </a:t>
            </a:r>
            <a:r>
              <a:rPr lang="en-US" sz="2800" b="1" dirty="0"/>
              <a:t>0   A</a:t>
            </a:r>
            <a:r>
              <a:rPr lang="en-US" sz="2800" b="1" baseline="-25000" dirty="0"/>
              <a:t>22</a:t>
            </a:r>
            <a:r>
              <a:rPr lang="en-US" sz="2800" b="1" dirty="0"/>
              <a:t>/k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14400" y="1933575"/>
            <a:ext cx="7124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To avoid inverses, add equations for </a:t>
            </a:r>
            <a:r>
              <a:rPr lang="el-GR" sz="2800" b="1" dirty="0">
                <a:solidFill>
                  <a:srgbClr val="FFFF00"/>
                </a:solidFill>
              </a:rPr>
              <a:t>γ</a:t>
            </a:r>
            <a:r>
              <a:rPr lang="en-US" sz="2800" b="1" dirty="0"/>
              <a:t>, </a:t>
            </a:r>
            <a:r>
              <a:rPr lang="el-GR" sz="2800" b="1" dirty="0">
                <a:solidFill>
                  <a:srgbClr val="FFFF00"/>
                </a:solidFill>
              </a:rPr>
              <a:t>φ</a:t>
            </a:r>
          </a:p>
          <a:p>
            <a:r>
              <a:rPr lang="en-US" sz="2800" b="1" dirty="0"/>
              <a:t>Use math opposite of absorbing effects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715000" y="3200400"/>
            <a:ext cx="438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b</a:t>
            </a:r>
          </a:p>
          <a:p>
            <a:r>
              <a:rPr lang="en-US" sz="2800" b="1" dirty="0"/>
              <a:t>u</a:t>
            </a:r>
          </a:p>
          <a:p>
            <a:r>
              <a:rPr lang="el-GR" sz="2800" b="1" dirty="0">
                <a:solidFill>
                  <a:srgbClr val="FFFF00"/>
                </a:solidFill>
              </a:rPr>
              <a:t>γ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l-GR" sz="2800" b="1" dirty="0">
                <a:solidFill>
                  <a:srgbClr val="FFFF00"/>
                </a:solidFill>
              </a:rPr>
              <a:t>φ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248400" y="34290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=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781800" y="3276600"/>
            <a:ext cx="1485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X’ R</a:t>
            </a:r>
            <a:r>
              <a:rPr lang="en-US" sz="2800" b="1" baseline="30000"/>
              <a:t>-1</a:t>
            </a:r>
            <a:r>
              <a:rPr lang="en-US" sz="2800" b="1"/>
              <a:t> y</a:t>
            </a:r>
          </a:p>
          <a:p>
            <a:pPr algn="ctr"/>
            <a:r>
              <a:rPr lang="en-US" sz="2800" b="1"/>
              <a:t>W’ R</a:t>
            </a:r>
            <a:r>
              <a:rPr lang="en-US" sz="2800" b="1" baseline="30000"/>
              <a:t>-1</a:t>
            </a:r>
            <a:r>
              <a:rPr lang="en-US" sz="2800" b="1"/>
              <a:t> y</a:t>
            </a:r>
          </a:p>
          <a:p>
            <a:pPr algn="ctr"/>
            <a:r>
              <a:rPr lang="en-US" sz="2800" b="1"/>
              <a:t>0</a:t>
            </a:r>
          </a:p>
          <a:p>
            <a:pPr algn="ctr"/>
            <a:r>
              <a:rPr lang="en-US" sz="2800" b="1"/>
              <a:t>0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14400" y="5029200"/>
            <a:ext cx="69840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Iterate for </a:t>
            </a:r>
            <a:r>
              <a:rPr lang="el-GR" sz="2800" b="1" dirty="0" smtClean="0">
                <a:solidFill>
                  <a:srgbClr val="FFFF00"/>
                </a:solidFill>
              </a:rPr>
              <a:t>γ</a:t>
            </a:r>
            <a:r>
              <a:rPr lang="en-US" sz="2800" b="1" dirty="0" smtClean="0"/>
              <a:t> using G = Z </a:t>
            </a:r>
            <a:r>
              <a:rPr lang="en-US" sz="2800" b="1" dirty="0" err="1" smtClean="0"/>
              <a:t>Z</a:t>
            </a:r>
            <a:r>
              <a:rPr lang="en-US" sz="2800" b="1" dirty="0" smtClean="0"/>
              <a:t>’ / [ 2 </a:t>
            </a:r>
            <a:r>
              <a:rPr lang="el-GR" sz="2800" b="1" dirty="0" smtClean="0"/>
              <a:t>Σ</a:t>
            </a:r>
            <a:r>
              <a:rPr lang="en-US" sz="2800" b="1" dirty="0" smtClean="0"/>
              <a:t>p(1-p)]</a:t>
            </a:r>
          </a:p>
          <a:p>
            <a:r>
              <a:rPr lang="en-US" sz="2800" b="1" dirty="0" smtClean="0"/>
              <a:t>Iterate for </a:t>
            </a:r>
            <a:r>
              <a:rPr lang="el-GR" sz="2800" b="1" dirty="0" smtClean="0">
                <a:solidFill>
                  <a:srgbClr val="FFFF00"/>
                </a:solidFill>
              </a:rPr>
              <a:t>φ</a:t>
            </a:r>
            <a:r>
              <a:rPr lang="en-US" sz="2800" b="1" dirty="0" smtClean="0"/>
              <a:t> using A</a:t>
            </a:r>
            <a:r>
              <a:rPr lang="en-US" sz="2800" b="1" baseline="-25000" dirty="0" smtClean="0"/>
              <a:t>22</a:t>
            </a:r>
            <a:r>
              <a:rPr lang="en-US" sz="2800" b="1" dirty="0" smtClean="0"/>
              <a:t> multiply (</a:t>
            </a:r>
            <a:r>
              <a:rPr lang="en-US" sz="2800" b="1" dirty="0" err="1" smtClean="0"/>
              <a:t>Colleau</a:t>
            </a:r>
            <a:r>
              <a:rPr lang="en-US" sz="2800" b="1" dirty="0" smtClean="0"/>
              <a:t>)</a:t>
            </a:r>
            <a:endParaRPr lang="el-GR" sz="2800" b="1" dirty="0" smtClean="0"/>
          </a:p>
          <a:p>
            <a:r>
              <a:rPr lang="en-US" sz="2800" b="1" dirty="0" smtClean="0"/>
              <a:t>Q’ = [ 0  I ]  (I for genotyped animals)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838200" y="3200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334000" y="3276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562600" y="3276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1722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6172200" y="3276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705600" y="3276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8229600" y="3276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838200" y="3200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838200" y="4953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5181600" y="3276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5181600" y="4953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5562600" y="3276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>
            <a:off x="5562600" y="4953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6019800" y="3276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H="1">
            <a:off x="6019800" y="4953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flipH="1">
            <a:off x="6705600" y="3276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H="1">
            <a:off x="6705600" y="4953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8077200" y="3276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>
            <a:off x="8077200" y="4953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Legarra</a:t>
            </a:r>
            <a:r>
              <a:rPr lang="en-US" sz="2800" b="1" dirty="0"/>
              <a:t> and </a:t>
            </a:r>
            <a:r>
              <a:rPr lang="en-US" sz="2800" b="1" dirty="0" err="1"/>
              <a:t>Ducrocq</a:t>
            </a:r>
            <a:r>
              <a:rPr lang="en-US" sz="2800" b="1" dirty="0"/>
              <a:t>, 2011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53998"/>
          </a:xfrm>
        </p:spPr>
        <p:txBody>
          <a:bodyPr/>
          <a:lstStyle/>
          <a:p>
            <a:r>
              <a:rPr lang="en-US" dirty="0"/>
              <a:t>Modified 1-Step Equations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124744"/>
            <a:ext cx="7467600" cy="4114800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1-step</a:t>
            </a:r>
            <a:r>
              <a:rPr lang="en-US" dirty="0" smtClean="0"/>
              <a:t> genomic model</a:t>
            </a:r>
          </a:p>
          <a:p>
            <a:pPr lvl="1"/>
            <a:r>
              <a:rPr lang="en-US" dirty="0" smtClean="0"/>
              <a:t>Add extra equations for </a:t>
            </a:r>
            <a:r>
              <a:rPr lang="el-GR" dirty="0" smtClean="0">
                <a:solidFill>
                  <a:srgbClr val="FFFF00"/>
                </a:solidFill>
              </a:rPr>
              <a:t>γ</a:t>
            </a:r>
            <a:r>
              <a:rPr lang="en-US" dirty="0" smtClean="0"/>
              <a:t> and </a:t>
            </a:r>
            <a:r>
              <a:rPr lang="el-GR" dirty="0" smtClean="0">
                <a:solidFill>
                  <a:srgbClr val="FFFF00"/>
                </a:solidFill>
              </a:rPr>
              <a:t>φ</a:t>
            </a:r>
            <a:r>
              <a:rPr lang="en-US" dirty="0" smtClean="0"/>
              <a:t> (Legarra and </a:t>
            </a:r>
            <a:r>
              <a:rPr lang="en-US" dirty="0" err="1" smtClean="0"/>
              <a:t>Ducrocq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Converged ok for JE, bad for HO</a:t>
            </a:r>
          </a:p>
          <a:p>
            <a:pPr lvl="1"/>
            <a:r>
              <a:rPr lang="en-US" dirty="0" smtClean="0"/>
              <a:t>Extended to MT using block diagonal</a:t>
            </a:r>
          </a:p>
          <a:p>
            <a:pPr lvl="1"/>
            <a:r>
              <a:rPr lang="en-US" dirty="0" smtClean="0"/>
              <a:t>Invert 3x3 A</a:t>
            </a:r>
            <a:r>
              <a:rPr lang="en-US" baseline="30000" dirty="0" smtClean="0"/>
              <a:t>-1</a:t>
            </a:r>
            <a:r>
              <a:rPr lang="en-US" dirty="0" smtClean="0">
                <a:solidFill>
                  <a:srgbClr val="FFFF00"/>
                </a:solidFill>
              </a:rPr>
              <a:t>u</a:t>
            </a:r>
            <a:r>
              <a:rPr lang="en-US" dirty="0" smtClean="0"/>
              <a:t>, G</a:t>
            </a:r>
            <a:r>
              <a:rPr lang="el-GR" dirty="0" smtClean="0">
                <a:solidFill>
                  <a:srgbClr val="FFFF00"/>
                </a:solidFill>
              </a:rPr>
              <a:t>γ</a:t>
            </a:r>
            <a:r>
              <a:rPr lang="en-US" dirty="0" smtClean="0"/>
              <a:t>, -A</a:t>
            </a:r>
            <a:r>
              <a:rPr lang="en-US" baseline="-25000" dirty="0" smtClean="0"/>
              <a:t>22</a:t>
            </a:r>
            <a:r>
              <a:rPr lang="el-GR" dirty="0" smtClean="0">
                <a:solidFill>
                  <a:srgbClr val="FFFF00"/>
                </a:solidFill>
              </a:rPr>
              <a:t>φ</a:t>
            </a:r>
            <a:r>
              <a:rPr lang="en-US" dirty="0" smtClean="0"/>
              <a:t> blocks? </a:t>
            </a:r>
            <a:r>
              <a:rPr lang="en-US" dirty="0" smtClean="0">
                <a:solidFill>
                  <a:srgbClr val="FFFF00"/>
                </a:solidFill>
              </a:rPr>
              <a:t>NO</a:t>
            </a:r>
          </a:p>
          <a:p>
            <a:pPr lvl="1"/>
            <a:r>
              <a:rPr lang="en-US" dirty="0" smtClean="0"/>
              <a:t>PCG iteration (hard to debug) </a:t>
            </a:r>
            <a:r>
              <a:rPr lang="en-US" dirty="0" smtClean="0">
                <a:solidFill>
                  <a:srgbClr val="FFFF00"/>
                </a:solidFill>
              </a:rPr>
              <a:t>Maybe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Algorithms Tested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836712"/>
            <a:ext cx="8208912" cy="4114800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Multi-step</a:t>
            </a:r>
            <a:r>
              <a:rPr lang="en-US" dirty="0" smtClean="0"/>
              <a:t> insertion of GEBV</a:t>
            </a:r>
          </a:p>
          <a:p>
            <a:pPr lvl="1"/>
            <a:r>
              <a:rPr lang="en-US" dirty="0" smtClean="0"/>
              <a:t>[W’R</a:t>
            </a:r>
            <a:r>
              <a:rPr lang="en-US" baseline="30000" dirty="0" smtClean="0"/>
              <a:t>-1</a:t>
            </a:r>
            <a:r>
              <a:rPr lang="en-US" dirty="0" smtClean="0"/>
              <a:t>W +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baseline="30000" dirty="0" smtClean="0">
                <a:solidFill>
                  <a:srgbClr val="FFFF00"/>
                </a:solidFill>
              </a:rPr>
              <a:t>-1</a:t>
            </a:r>
            <a:r>
              <a:rPr lang="en-US" dirty="0" smtClean="0"/>
              <a:t>k] u = W’R</a:t>
            </a:r>
            <a:r>
              <a:rPr lang="en-US" baseline="30000" dirty="0" smtClean="0"/>
              <a:t>-1</a:t>
            </a:r>
            <a:r>
              <a:rPr lang="en-US" dirty="0" smtClean="0"/>
              <a:t>y  </a:t>
            </a:r>
            <a:r>
              <a:rPr lang="en-US" dirty="0" smtClean="0">
                <a:solidFill>
                  <a:schemeClr val="accent1"/>
                </a:solidFill>
              </a:rPr>
              <a:t>(without G)</a:t>
            </a:r>
            <a:endParaRPr lang="en-US" dirty="0" smtClean="0"/>
          </a:p>
          <a:p>
            <a:pPr lvl="1"/>
            <a:r>
              <a:rPr lang="en-US" dirty="0" smtClean="0"/>
              <a:t>Previous studies added genomic information to W’R</a:t>
            </a:r>
            <a:r>
              <a:rPr lang="en-US" baseline="30000" dirty="0" smtClean="0"/>
              <a:t>-1</a:t>
            </a:r>
            <a:r>
              <a:rPr lang="en-US" dirty="0" smtClean="0"/>
              <a:t>W and W’R</a:t>
            </a:r>
            <a:r>
              <a:rPr lang="en-US" baseline="30000" dirty="0" smtClean="0"/>
              <a:t>-1</a:t>
            </a:r>
            <a:r>
              <a:rPr lang="en-US" dirty="0" smtClean="0"/>
              <a:t>y</a:t>
            </a:r>
          </a:p>
          <a:p>
            <a:pPr lvl="1"/>
            <a:r>
              <a:rPr lang="en-US" dirty="0" smtClean="0"/>
              <a:t>Instead: insert GEBV into u, iterate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1-step</a:t>
            </a:r>
            <a:r>
              <a:rPr lang="en-US" dirty="0" smtClean="0"/>
              <a:t> genomic model using DYD</a:t>
            </a:r>
          </a:p>
          <a:p>
            <a:pPr lvl="1"/>
            <a:r>
              <a:rPr lang="en-US" dirty="0" smtClean="0"/>
              <a:t>Solve SNP equations from DYD &amp; YD</a:t>
            </a:r>
          </a:p>
          <a:p>
            <a:pPr lvl="1"/>
            <a:r>
              <a:rPr lang="en-US" dirty="0" smtClean="0"/>
              <a:t>May converge faster, but approximate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Algorithms (continued)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080543"/>
            <a:ext cx="8142486" cy="4724721"/>
          </a:xfrm>
        </p:spPr>
        <p:txBody>
          <a:bodyPr>
            <a:noAutofit/>
          </a:bodyPr>
          <a:lstStyle/>
          <a:p>
            <a:r>
              <a:rPr lang="en-US" dirty="0" smtClean="0"/>
              <a:t>National U.S. Jersey data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4.4 million lactation phenotypes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4.1 million animals in pedigree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Multi-trait milk, fat, protein yields</a:t>
            </a:r>
          </a:p>
          <a:p>
            <a:pPr lvl="1"/>
            <a:r>
              <a:rPr lang="en-US" dirty="0" smtClean="0"/>
              <a:t>5,364 male, 11,488 female genotypes</a:t>
            </a:r>
          </a:p>
          <a:p>
            <a:pPr marL="320040" lvl="1" indent="-320040">
              <a:buSzPct val="67000"/>
              <a:buFont typeface="Monotype Sorts" pitchFamily="2" charset="2"/>
              <a:buChar char="l"/>
            </a:pPr>
            <a:r>
              <a:rPr lang="en-US" dirty="0" err="1" smtClean="0"/>
              <a:t>Deregressed</a:t>
            </a:r>
            <a:r>
              <a:rPr lang="en-US" dirty="0" smtClean="0"/>
              <a:t> </a:t>
            </a:r>
            <a:r>
              <a:rPr lang="en-US" dirty="0"/>
              <a:t>MACE evaluations for 7,072 bulls with foreign daughters (foreign dams not yet included)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1-Step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1292662"/>
          </a:xfrm>
        </p:spPr>
        <p:txBody>
          <a:bodyPr/>
          <a:lstStyle/>
          <a:p>
            <a:r>
              <a:rPr lang="en-US" dirty="0" smtClean="0"/>
              <a:t>Jersey Results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5"/>
                </a:solidFill>
              </a:rPr>
              <a:t/>
            </a:r>
            <a:br>
              <a:rPr lang="en-US" sz="2400" dirty="0" smtClean="0">
                <a:solidFill>
                  <a:schemeClr val="accent5"/>
                </a:solidFill>
              </a:rPr>
            </a:br>
            <a:r>
              <a:rPr lang="en-US" sz="2400" dirty="0" smtClean="0">
                <a:solidFill>
                  <a:schemeClr val="accent5"/>
                </a:solidFill>
              </a:rPr>
              <a:t>New = 1-step GPTA milk, Old = multi-step GPTA milk</a:t>
            </a:r>
            <a:endParaRPr lang="en-US" sz="24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914400" y="1600200"/>
          <a:ext cx="73152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35052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00FF00"/>
                          </a:solidFill>
                        </a:rPr>
                        <a:t>Statistic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FF00"/>
                          </a:solidFill>
                        </a:rPr>
                        <a:t>Animals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Corr</a:t>
                      </a:r>
                      <a:r>
                        <a:rPr lang="en-US" sz="2400" b="1" dirty="0" smtClean="0"/>
                        <a:t>(New, Old)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All bulls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0.994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Corr</a:t>
                      </a:r>
                      <a:r>
                        <a:rPr lang="en-US" sz="2400" b="1" dirty="0" smtClean="0"/>
                        <a:t>(New, 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Genotyped bulls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0.992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Corr</a:t>
                      </a:r>
                      <a:r>
                        <a:rPr lang="en-US" sz="2400" b="1" dirty="0" smtClean="0"/>
                        <a:t>(</a:t>
                      </a:r>
                      <a:r>
                        <a:rPr lang="en-US" sz="2400" b="1" dirty="0" err="1" smtClean="0"/>
                        <a:t>DYD</a:t>
                      </a:r>
                      <a:r>
                        <a:rPr lang="en-US" sz="2400" b="1" baseline="-25000" dirty="0" err="1" smtClean="0"/>
                        <a:t>g</a:t>
                      </a:r>
                      <a:r>
                        <a:rPr lang="en-US" sz="2400" b="1" dirty="0" smtClean="0"/>
                        <a:t>, DYD)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Genotyped bulls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0.999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Corr</a:t>
                      </a:r>
                      <a:r>
                        <a:rPr lang="en-US" sz="2400" b="1" dirty="0" smtClean="0"/>
                        <a:t>(New, 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Young genomic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0.966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SD old PTA milk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Young genomic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540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SD new PTA milk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Young genomic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Old milk trend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1995-2005 cows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1644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New milk trend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1995-2005 cows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1430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315200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/>
                <a:gridCol w="2133600"/>
                <a:gridCol w="2286000"/>
              </a:tblGrid>
              <a:tr h="370840">
                <a:tc>
                  <a:txBody>
                    <a:bodyPr/>
                    <a:lstStyle/>
                    <a:p>
                      <a:endParaRPr lang="en-US" sz="2400" b="1" baseline="0" dirty="0" smtClean="0">
                        <a:solidFill>
                          <a:srgbClr val="00FF00"/>
                        </a:solidFill>
                      </a:endParaRPr>
                    </a:p>
                    <a:p>
                      <a:r>
                        <a:rPr lang="en-US" sz="2400" b="1" baseline="0" dirty="0" smtClean="0">
                          <a:solidFill>
                            <a:srgbClr val="00FF00"/>
                          </a:solidFill>
                        </a:rPr>
                        <a:t>Evaluation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>
                        <a:solidFill>
                          <a:srgbClr val="00FF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FF00"/>
                          </a:solidFill>
                        </a:rPr>
                        <a:t>Regression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FF00"/>
                          </a:solidFill>
                        </a:rPr>
                        <a:t>Squared Correlation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Parent Average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.73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.436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Multi-Step GPTA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.75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.520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1-Step GPTA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.85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.520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Expected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.93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7251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Multi-step regressions also improved  by modified selection index weights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12474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Data cutoff in August 2008</a:t>
            </a:r>
            <a:endParaRPr lang="en-US" sz="28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1-Step </a:t>
            </a:r>
            <a:r>
              <a:rPr lang="en-US" dirty="0" err="1"/>
              <a:t>vs</a:t>
            </a:r>
            <a:r>
              <a:rPr lang="en-US" dirty="0"/>
              <a:t> Multi-Step: Results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134079"/>
            <a:ext cx="7467600" cy="5678478"/>
          </a:xfrm>
        </p:spPr>
        <p:txBody>
          <a:bodyPr/>
          <a:lstStyle/>
          <a:p>
            <a:r>
              <a:rPr lang="en-US" dirty="0" smtClean="0"/>
              <a:t>CPU time for 3 trait ST model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JE took </a:t>
            </a:r>
            <a:r>
              <a:rPr lang="en-US" dirty="0" smtClean="0">
                <a:solidFill>
                  <a:srgbClr val="00FF00"/>
                </a:solidFill>
              </a:rPr>
              <a:t>11 sec </a:t>
            </a:r>
            <a:r>
              <a:rPr lang="en-US" dirty="0" smtClean="0"/>
              <a:t>/ round including G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HO took </a:t>
            </a:r>
            <a:r>
              <a:rPr lang="en-US" dirty="0" smtClean="0">
                <a:solidFill>
                  <a:srgbClr val="00FF00"/>
                </a:solidFill>
              </a:rPr>
              <a:t>1.6 min </a:t>
            </a:r>
            <a:r>
              <a:rPr lang="en-US" dirty="0" smtClean="0"/>
              <a:t>/ round including G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JE needed </a:t>
            </a:r>
            <a:r>
              <a:rPr lang="en-US" dirty="0" smtClean="0">
                <a:solidFill>
                  <a:srgbClr val="00FF00"/>
                </a:solidFill>
              </a:rPr>
              <a:t>~1000 </a:t>
            </a:r>
            <a:r>
              <a:rPr lang="en-US" dirty="0" smtClean="0"/>
              <a:t>rounds (3 hours)</a:t>
            </a:r>
          </a:p>
          <a:p>
            <a:pPr lvl="1"/>
            <a:r>
              <a:rPr lang="en-US" dirty="0" smtClean="0"/>
              <a:t>HO needed </a:t>
            </a:r>
            <a:r>
              <a:rPr lang="en-US" dirty="0" smtClean="0">
                <a:solidFill>
                  <a:srgbClr val="00FF00"/>
                </a:solidFill>
              </a:rPr>
              <a:t>&gt;5000 </a:t>
            </a:r>
            <a:r>
              <a:rPr lang="en-US" dirty="0" smtClean="0"/>
              <a:t>rounds (&gt;5 days)</a:t>
            </a:r>
          </a:p>
          <a:p>
            <a:r>
              <a:rPr lang="en-US" dirty="0" smtClean="0"/>
              <a:t>Memory required for HO</a:t>
            </a:r>
          </a:p>
          <a:p>
            <a:pPr lvl="1"/>
            <a:r>
              <a:rPr lang="en-US" dirty="0" smtClean="0"/>
              <a:t>30 Gigabytes (256 available)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genomic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032147"/>
          </a:xfrm>
        </p:spPr>
        <p:txBody>
          <a:bodyPr/>
          <a:lstStyle/>
          <a:p>
            <a:r>
              <a:rPr lang="en-US" dirty="0" err="1" smtClean="0"/>
              <a:t>Nejati-Javaremi</a:t>
            </a:r>
            <a:r>
              <a:rPr lang="en-US" dirty="0" smtClean="0"/>
              <a:t> et al (</a:t>
            </a:r>
            <a:r>
              <a:rPr lang="en-US" dirty="0" smtClean="0">
                <a:solidFill>
                  <a:srgbClr val="00FF00"/>
                </a:solidFill>
              </a:rPr>
              <a:t>1997</a:t>
            </a:r>
            <a:r>
              <a:rPr lang="en-US" dirty="0" smtClean="0"/>
              <a:t>) tested use of genomic relationship matrix in BLUP</a:t>
            </a:r>
          </a:p>
          <a:p>
            <a:r>
              <a:rPr lang="en-US" dirty="0" smtClean="0"/>
              <a:t>Meuwissen et al (</a:t>
            </a:r>
            <a:r>
              <a:rPr lang="en-US" dirty="0" smtClean="0">
                <a:solidFill>
                  <a:srgbClr val="00FF00"/>
                </a:solidFill>
              </a:rPr>
              <a:t>2001</a:t>
            </a:r>
            <a:r>
              <a:rPr lang="en-US" dirty="0" smtClean="0"/>
              <a:t>) tested linear and nonlinear estimation of </a:t>
            </a:r>
            <a:r>
              <a:rPr lang="en-US" dirty="0" err="1" smtClean="0"/>
              <a:t>haplotype</a:t>
            </a:r>
            <a:r>
              <a:rPr lang="en-US" dirty="0" smtClean="0"/>
              <a:t> effects</a:t>
            </a:r>
          </a:p>
          <a:p>
            <a:r>
              <a:rPr lang="en-US" dirty="0" smtClean="0"/>
              <a:t>Both studies assumed that few (&lt;1,000) markers could explain all genetic variance (no polygenic effects in model)</a:t>
            </a:r>
          </a:p>
          <a:p>
            <a:r>
              <a:rPr lang="en-US" dirty="0" smtClean="0"/>
              <a:t>Polygenic variance was only 5% with 50,000 SNP (VanRaden, </a:t>
            </a:r>
            <a:r>
              <a:rPr lang="en-US" dirty="0" smtClean="0">
                <a:solidFill>
                  <a:srgbClr val="00FF00"/>
                </a:solidFill>
              </a:rPr>
              <a:t>2008</a:t>
            </a:r>
            <a:r>
              <a:rPr lang="en-US" dirty="0" smtClean="0"/>
              <a:t>), but 50% with 1,000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27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match G and A across breeds</a:t>
            </a:r>
          </a:p>
          <a:p>
            <a:r>
              <a:rPr lang="en-US" dirty="0" smtClean="0"/>
              <a:t>Nonlinear model (</a:t>
            </a:r>
            <a:r>
              <a:rPr lang="en-US" dirty="0" err="1" smtClean="0"/>
              <a:t>Bayes</a:t>
            </a:r>
            <a:r>
              <a:rPr lang="en-US" dirty="0" smtClean="0"/>
              <a:t> A) possible with SNP effect algorithm</a:t>
            </a:r>
          </a:p>
          <a:p>
            <a:r>
              <a:rPr lang="en-US" dirty="0" err="1" smtClean="0"/>
              <a:t>Interbull</a:t>
            </a:r>
            <a:r>
              <a:rPr lang="en-US" dirty="0" smtClean="0"/>
              <a:t> validation not designed for genomic models</a:t>
            </a:r>
          </a:p>
          <a:p>
            <a:r>
              <a:rPr lang="en-US" dirty="0" smtClean="0"/>
              <a:t>MACE results may become biased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Issues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to prepare genotypes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3040" y="1124744"/>
            <a:ext cx="8640960" cy="4921348"/>
          </a:xfrm>
        </p:spPr>
        <p:txBody>
          <a:bodyPr/>
          <a:lstStyle/>
          <a:p>
            <a:pPr marL="341313" indent="-341313" eaLnBrk="1" hangingPunct="1">
              <a:spcAft>
                <a:spcPct val="55000"/>
              </a:spcAft>
            </a:pPr>
            <a:r>
              <a:rPr lang="en-US" sz="2600" dirty="0" smtClean="0"/>
              <a:t>Nominate animal for genotyping 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600" dirty="0" smtClean="0"/>
              <a:t>Collect blood, hair, semen, nasal  swab, or ear punch</a:t>
            </a:r>
          </a:p>
          <a:p>
            <a:pPr marL="573088" lvl="1" indent="-231775" eaLnBrk="1" hangingPunct="1">
              <a:spcAft>
                <a:spcPct val="55000"/>
              </a:spcAft>
            </a:pPr>
            <a:r>
              <a:rPr lang="en-US" sz="2600" dirty="0" smtClean="0"/>
              <a:t>Blood may not be suitable for twins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600" dirty="0" smtClean="0"/>
              <a:t>Extract DNA at laboratory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600" dirty="0" smtClean="0"/>
              <a:t>Prepare DNA and apply to </a:t>
            </a:r>
            <a:r>
              <a:rPr lang="en-US" sz="2600" dirty="0" err="1" smtClean="0"/>
              <a:t>BeadChip</a:t>
            </a:r>
            <a:endParaRPr lang="en-US" sz="2600" dirty="0" smtClean="0"/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600" dirty="0" smtClean="0"/>
              <a:t>Do amplification and hybridization, 3-day process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600" dirty="0" smtClean="0"/>
              <a:t>Read red/green intensities from chip and call genotypes from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Ancestor Validation and Discovery</a:t>
            </a:r>
          </a:p>
        </p:txBody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24744"/>
            <a:ext cx="8226425" cy="5032147"/>
          </a:xfrm>
        </p:spPr>
        <p:txBody>
          <a:bodyPr/>
          <a:lstStyle/>
          <a:p>
            <a:r>
              <a:rPr lang="en-US" dirty="0" smtClean="0"/>
              <a:t>Ancestor discovery can accurately confirm, correct, or discover parents and more distant ancestors for most dairy animals because most sires are genotyped.</a:t>
            </a:r>
          </a:p>
          <a:p>
            <a:pPr marL="320040" lvl="1" indent="-320040">
              <a:buSzPct val="67000"/>
              <a:buFont typeface="Monotype Sorts" pitchFamily="2" charset="2"/>
              <a:buChar char="l"/>
            </a:pPr>
            <a:r>
              <a:rPr lang="en-US" dirty="0" smtClean="0"/>
              <a:t>Animal checked against all candidates</a:t>
            </a:r>
          </a:p>
          <a:p>
            <a:pPr marL="320040" lvl="1" indent="-320040">
              <a:buSzPct val="67000"/>
              <a:buFont typeface="Monotype Sorts" pitchFamily="2" charset="2"/>
              <a:buChar char="l"/>
            </a:pPr>
            <a:r>
              <a:rPr lang="en-US" dirty="0" smtClean="0"/>
              <a:t>SNP test and </a:t>
            </a:r>
            <a:r>
              <a:rPr lang="en-US" dirty="0" err="1" smtClean="0"/>
              <a:t>haplotype</a:t>
            </a:r>
            <a:r>
              <a:rPr lang="en-US" dirty="0" smtClean="0"/>
              <a:t> test both used</a:t>
            </a:r>
          </a:p>
          <a:p>
            <a:r>
              <a:rPr lang="en-US" dirty="0" smtClean="0"/>
              <a:t>Parents and MGS are suggested to breed associations and breeders since December 2011 to improve pedigrees.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Ancestor Discovery Results by Breed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" y="1155700"/>
          <a:ext cx="8767004" cy="3370266"/>
        </p:xfrm>
        <a:graphic>
          <a:graphicData uri="http://schemas.openxmlformats.org/drawingml/2006/table">
            <a:tbl>
              <a:tblPr/>
              <a:tblGrid>
                <a:gridCol w="2136706"/>
                <a:gridCol w="2367963"/>
                <a:gridCol w="2118704"/>
                <a:gridCol w="2143631"/>
              </a:tblGrid>
              <a:tr h="561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FF66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SNP </a:t>
                      </a:r>
                      <a:r>
                        <a:rPr lang="en-US" sz="2400" b="1" dirty="0" smtClean="0">
                          <a:solidFill>
                            <a:srgbClr val="66FF66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Test</a:t>
                      </a:r>
                      <a:endParaRPr lang="en-US" sz="2400" b="1" dirty="0">
                        <a:solidFill>
                          <a:srgbClr val="66FF66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66FF66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Haplotype</a:t>
                      </a:r>
                      <a:r>
                        <a:rPr lang="en-US" sz="2400" b="1" dirty="0" smtClean="0">
                          <a:solidFill>
                            <a:srgbClr val="66FF66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 Test</a:t>
                      </a:r>
                      <a:endParaRPr lang="en-US" sz="2400" b="1" dirty="0">
                        <a:solidFill>
                          <a:srgbClr val="66FF66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Humnst777 BT" pitchFamily="34" charset="0"/>
                          <a:ea typeface="Calibri"/>
                          <a:cs typeface="Times New Roman"/>
                        </a:rPr>
                        <a:t>MGS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Humnst777 BT" pitchFamily="34" charset="0"/>
                          <a:ea typeface="Calibri"/>
                          <a:cs typeface="Times New Roman"/>
                        </a:rPr>
                        <a:t>MGS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Humnst777 BT" pitchFamily="34" charset="0"/>
                          <a:ea typeface="Calibri"/>
                          <a:cs typeface="Times New Roman"/>
                        </a:rPr>
                        <a:t>MGGS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Humnst777 BT" pitchFamily="34" charset="0"/>
                          <a:ea typeface="Calibri"/>
                          <a:cs typeface="Times New Roman"/>
                        </a:rPr>
                        <a:t>Breed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Humnst777 BT" pitchFamily="34" charset="0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Confirmed</a:t>
                      </a:r>
                      <a:r>
                        <a:rPr lang="en-US" sz="2400" b="1" baseline="30000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*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Humnst777 BT" pitchFamily="34" charset="0"/>
                          <a:ea typeface="Calibri"/>
                          <a:cs typeface="Times New Roman"/>
                        </a:rPr>
                        <a:t>% Confirmed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Humnst777 BT" pitchFamily="34" charset="0"/>
                          <a:ea typeface="Calibri"/>
                          <a:cs typeface="Times New Roman"/>
                        </a:rPr>
                        <a:t>% Confirmed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Humnst777 BT" pitchFamily="34" charset="0"/>
                          <a:ea typeface="Calibri"/>
                          <a:cs typeface="Times New Roman"/>
                        </a:rPr>
                        <a:t>Holstein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95 (98)</a:t>
                      </a:r>
                      <a:r>
                        <a:rPr lang="en-US" sz="2400" b="1" baseline="30000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†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97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92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1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Humnst777 BT" pitchFamily="34" charset="0"/>
                          <a:ea typeface="Calibri"/>
                          <a:cs typeface="Times New Roman"/>
                        </a:rPr>
                        <a:t>Jersey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91 (92)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95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95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Humnst777 BT" pitchFamily="34" charset="0"/>
                          <a:ea typeface="Calibri"/>
                          <a:cs typeface="Times New Roman"/>
                        </a:rPr>
                        <a:t>Brown Swiss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94 (95)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97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Humnst777 BT" pitchFamily="34" charset="0"/>
                          <a:ea typeface="Calibri"/>
                          <a:cs typeface="Times New Roman"/>
                        </a:rPr>
                        <a:t>85</a:t>
                      </a:r>
                      <a:endParaRPr lang="en-US" sz="2400" b="1" dirty="0"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3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342" name="TextBox 5"/>
          <p:cNvSpPr txBox="1">
            <a:spLocks noChangeArrowheads="1"/>
          </p:cNvSpPr>
          <p:nvPr/>
        </p:nvSpPr>
        <p:spPr bwMode="auto">
          <a:xfrm>
            <a:off x="899592" y="4869160"/>
            <a:ext cx="6702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*</a:t>
            </a:r>
            <a:r>
              <a:rPr lang="en-US" sz="2400" b="1" dirty="0" smtClean="0"/>
              <a:t>Confirmation = top </a:t>
            </a:r>
            <a:r>
              <a:rPr lang="en-US" sz="2400" b="1" dirty="0"/>
              <a:t>MGS candidate matched true pedigree MGS.</a:t>
            </a:r>
          </a:p>
          <a:p>
            <a:r>
              <a:rPr lang="en-US" sz="2400" b="1" baseline="30000" dirty="0"/>
              <a:t>†</a:t>
            </a:r>
            <a:r>
              <a:rPr lang="en-US" sz="2400" b="1" dirty="0"/>
              <a:t>50K genotyped animals only.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196752"/>
            <a:ext cx="7848872" cy="6392520"/>
          </a:xfrm>
        </p:spPr>
        <p:txBody>
          <a:bodyPr/>
          <a:lstStyle/>
          <a:p>
            <a:r>
              <a:rPr lang="en-US" dirty="0" smtClean="0"/>
              <a:t>One step model includes: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72 million lactation phenotypes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50 million animals in pedigree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29 million permanent environment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7 million herd mgmt groups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11 million herd by sire interactions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7 traits:  Milk, Fat, Protein, SCS, longevity, fertility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Genotypes not yet included</a:t>
            </a:r>
          </a:p>
          <a:p>
            <a:pPr marL="690562" lvl="2" indent="-342900">
              <a:spcBef>
                <a:spcPct val="40000"/>
              </a:spcBef>
              <a:buSzPct val="60000"/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(Yield and Health)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052736"/>
            <a:ext cx="7467600" cy="5924699"/>
          </a:xfrm>
        </p:spPr>
        <p:txBody>
          <a:bodyPr/>
          <a:lstStyle/>
          <a:p>
            <a:r>
              <a:rPr lang="en-US" dirty="0" smtClean="0"/>
              <a:t>Model options now include: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Multi-trait models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Multiple class and regress variables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Suppress some factors / each trait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Random regressions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Foreign data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Parallel processing</a:t>
            </a:r>
          </a:p>
          <a:p>
            <a:pPr lvl="1"/>
            <a:r>
              <a:rPr lang="en-US" dirty="0" smtClean="0"/>
              <a:t>Genomic information </a:t>
            </a:r>
          </a:p>
          <a:p>
            <a:r>
              <a:rPr lang="en-US" dirty="0" smtClean="0"/>
              <a:t>Renumber factors in same program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Added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96752"/>
            <a:ext cx="7467600" cy="4832092"/>
          </a:xfrm>
        </p:spPr>
        <p:txBody>
          <a:bodyPr/>
          <a:lstStyle/>
          <a:p>
            <a:r>
              <a:rPr lang="en-US" dirty="0" smtClean="0"/>
              <a:t>CPU for all-breed model (7 traits)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ST: </a:t>
            </a:r>
            <a:r>
              <a:rPr lang="en-US" dirty="0" smtClean="0">
                <a:solidFill>
                  <a:srgbClr val="00FF00"/>
                </a:solidFill>
              </a:rPr>
              <a:t>4 min </a:t>
            </a:r>
            <a:r>
              <a:rPr lang="en-US" dirty="0" smtClean="0"/>
              <a:t>/ round with 7 processors and </a:t>
            </a:r>
            <a:r>
              <a:rPr lang="en-US" dirty="0" smtClean="0">
                <a:solidFill>
                  <a:srgbClr val="00FF00"/>
                </a:solidFill>
              </a:rPr>
              <a:t>~1000 </a:t>
            </a:r>
            <a:r>
              <a:rPr lang="en-US" dirty="0" smtClean="0"/>
              <a:t>rounds (2.8 days)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MT: </a:t>
            </a:r>
            <a:r>
              <a:rPr lang="en-US" dirty="0" smtClean="0">
                <a:solidFill>
                  <a:srgbClr val="00FF00"/>
                </a:solidFill>
              </a:rPr>
              <a:t> 15 min </a:t>
            </a:r>
            <a:r>
              <a:rPr lang="en-US" dirty="0" smtClean="0"/>
              <a:t>/ round and </a:t>
            </a:r>
            <a:r>
              <a:rPr lang="en-US" dirty="0" smtClean="0">
                <a:solidFill>
                  <a:srgbClr val="00FF00"/>
                </a:solidFill>
              </a:rPr>
              <a:t>~1000 </a:t>
            </a:r>
            <a:r>
              <a:rPr lang="en-US" dirty="0" smtClean="0"/>
              <a:t>rounds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FF00"/>
                </a:solidFill>
              </a:rPr>
              <a:t>~200 </a:t>
            </a:r>
            <a:r>
              <a:rPr lang="en-US" dirty="0" smtClean="0"/>
              <a:t>rounds for updates using priors</a:t>
            </a:r>
          </a:p>
          <a:p>
            <a:pPr lvl="1"/>
            <a:r>
              <a:rPr lang="en-US" dirty="0" smtClean="0"/>
              <a:t>Little extra cost to include foreign</a:t>
            </a:r>
          </a:p>
          <a:p>
            <a:r>
              <a:rPr lang="en-US" dirty="0" smtClean="0"/>
              <a:t>Memory required</a:t>
            </a:r>
          </a:p>
          <a:p>
            <a:pPr lvl="1"/>
            <a:r>
              <a:rPr lang="en-US" dirty="0" smtClean="0"/>
              <a:t>ST or MT: </a:t>
            </a:r>
            <a:r>
              <a:rPr lang="en-US" dirty="0" smtClean="0">
                <a:solidFill>
                  <a:srgbClr val="00FF00"/>
                </a:solidFill>
              </a:rPr>
              <a:t>32</a:t>
            </a:r>
            <a:r>
              <a:rPr lang="en-US" dirty="0" smtClean="0"/>
              <a:t> </a:t>
            </a:r>
            <a:r>
              <a:rPr lang="en-US" dirty="0" err="1" smtClean="0"/>
              <a:t>Gbytes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FF00"/>
                </a:solidFill>
              </a:rPr>
              <a:t>256</a:t>
            </a:r>
            <a:r>
              <a:rPr lang="en-US" dirty="0" smtClean="0"/>
              <a:t> available)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Required: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770537"/>
          </a:xfrm>
        </p:spPr>
        <p:txBody>
          <a:bodyPr/>
          <a:lstStyle/>
          <a:p>
            <a:r>
              <a:rPr lang="en-US" sz="2000" dirty="0" smtClean="0"/>
              <a:t>Impute 636,967 markers for 103,070 animals</a:t>
            </a:r>
          </a:p>
          <a:p>
            <a:pPr lvl="1"/>
            <a:r>
              <a:rPr lang="en-US" sz="2000" dirty="0" smtClean="0"/>
              <a:t>Required 10 hours with 6 processors (</a:t>
            </a:r>
            <a:r>
              <a:rPr lang="en-US" sz="2000" dirty="0" err="1" smtClean="0">
                <a:solidFill>
                  <a:srgbClr val="00FF00"/>
                </a:solidFill>
              </a:rPr>
              <a:t>findhap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Required 50 </a:t>
            </a:r>
            <a:r>
              <a:rPr lang="en-US" sz="2000" dirty="0" err="1" smtClean="0"/>
              <a:t>Gbytes</a:t>
            </a:r>
            <a:r>
              <a:rPr lang="en-US" sz="2000" dirty="0" smtClean="0"/>
              <a:t> memory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 err="1" smtClean="0">
                <a:solidFill>
                  <a:srgbClr val="00FF00"/>
                </a:solidFill>
              </a:rPr>
              <a:t>FImpute</a:t>
            </a:r>
            <a:r>
              <a:rPr lang="en-US" sz="2000" dirty="0" smtClean="0"/>
              <a:t> from U. Guelph slightly better</a:t>
            </a:r>
          </a:p>
          <a:p>
            <a:r>
              <a:rPr lang="en-US" sz="2000" dirty="0" smtClean="0"/>
              <a:t>Impute 1 million markers on 1 chromosome (sequences) for 1,000 animals</a:t>
            </a:r>
          </a:p>
          <a:p>
            <a:pPr lvl="1"/>
            <a:r>
              <a:rPr lang="en-US" sz="2000" dirty="0" smtClean="0"/>
              <a:t>Required 15 minutes with 6 processors</a:t>
            </a:r>
          </a:p>
          <a:p>
            <a:pPr lvl="1"/>
            <a:r>
              <a:rPr lang="en-US" sz="2000" dirty="0" smtClean="0"/>
              <a:t>Required 4 </a:t>
            </a:r>
            <a:r>
              <a:rPr lang="en-US" sz="2000" dirty="0" err="1" smtClean="0"/>
              <a:t>Gbytes</a:t>
            </a:r>
            <a:r>
              <a:rPr lang="en-US" sz="2000" dirty="0" smtClean="0"/>
              <a:t> memory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Required: Imputation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to Trace Inheritance</a:t>
            </a:r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226425" cy="2062103"/>
          </a:xfrm>
        </p:spPr>
        <p:txBody>
          <a:bodyPr/>
          <a:lstStyle/>
          <a:p>
            <a:r>
              <a:rPr lang="en-US" sz="2800" dirty="0">
                <a:solidFill>
                  <a:schemeClr val="hlink"/>
                </a:solidFill>
              </a:rPr>
              <a:t>Few</a:t>
            </a:r>
            <a:r>
              <a:rPr lang="en-US" sz="2800" dirty="0"/>
              <a:t> markers</a:t>
            </a:r>
          </a:p>
          <a:p>
            <a:pPr lvl="1"/>
            <a:r>
              <a:rPr lang="en-US" sz="2400" dirty="0"/>
              <a:t>Pedigree needed</a:t>
            </a:r>
          </a:p>
          <a:p>
            <a:pPr lvl="1"/>
            <a:r>
              <a:rPr lang="en-US" sz="2400" dirty="0" err="1"/>
              <a:t>Prob</a:t>
            </a:r>
            <a:r>
              <a:rPr lang="en-US" sz="2400" dirty="0"/>
              <a:t> (paternal or maternal alleles inherited) computed within families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Many</a:t>
            </a:r>
            <a:r>
              <a:rPr lang="en-US" sz="2800" dirty="0"/>
              <a:t> markers</a:t>
            </a:r>
          </a:p>
          <a:p>
            <a:pPr lvl="1"/>
            <a:r>
              <a:rPr lang="en-US" sz="2400" dirty="0"/>
              <a:t>Can find matching DNA segments without pedigree</a:t>
            </a:r>
          </a:p>
          <a:p>
            <a:pPr lvl="1"/>
            <a:r>
              <a:rPr lang="en-US" sz="2400" dirty="0" err="1"/>
              <a:t>Prob</a:t>
            </a:r>
            <a:r>
              <a:rPr lang="en-US" sz="2400" dirty="0"/>
              <a:t> (haplotypes are identical) mostly near 0 or 1 if segments contain many markers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88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6545383"/>
              </p:ext>
            </p:extLst>
          </p:nvPr>
        </p:nvGraphicFramePr>
        <p:xfrm>
          <a:off x="1497013" y="2209800"/>
          <a:ext cx="6448425" cy="3536950"/>
        </p:xfrm>
        <a:graphic>
          <a:graphicData uri="http://schemas.openxmlformats.org/presentationml/2006/ole">
            <p:oleObj spid="_x0000_s1030" name="Worksheet" r:id="rId3" imgW="17289000" imgH="9471960" progId="Excel.Shee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105273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with Few Markers (12 SNP / chromosome)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Haplotype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Multi-step genomic evaluations</a:t>
            </a:r>
          </a:p>
        </p:txBody>
      </p:sp>
      <p:sp>
        <p:nvSpPr>
          <p:cNvPr id="1021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279525"/>
            <a:ext cx="8059737" cy="5022914"/>
          </a:xfrm>
        </p:spPr>
        <p:txBody>
          <a:bodyPr/>
          <a:lstStyle/>
          <a:p>
            <a:pPr marL="341313" indent="-341313">
              <a:spcAft>
                <a:spcPct val="115000"/>
              </a:spcAft>
            </a:pPr>
            <a:r>
              <a:rPr lang="en-US" sz="2400" dirty="0" smtClean="0"/>
              <a:t>Traditional evaluations computed first and used as input data to genomic equations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dirty="0" smtClean="0"/>
              <a:t>Allele effects estimated for 45,187 markers by multiple regression, assuming equal prior variance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dirty="0" smtClean="0"/>
              <a:t>Polygenic effect estimated for genetic variation not captured by markers, assuming pedigree covariance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dirty="0" smtClean="0"/>
              <a:t>Selection index step combines genomic info with traditional info from non-genotyped parents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dirty="0" smtClean="0"/>
              <a:t>Applied to 30 yield, fitness, calving and type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6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89000" y="1906588"/>
          <a:ext cx="7632700" cy="3667125"/>
        </p:xfrm>
        <a:graphic>
          <a:graphicData uri="http://schemas.openxmlformats.org/presentationml/2006/ole">
            <p:oleObj spid="_x0000_s2054" name="Chart" r:id="rId3" imgW="6086559" imgH="2924026" progId="Excel.Shee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05273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with More Markers (50 SNP / chromosome)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Haplotype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984885"/>
          </a:xfrm>
        </p:spPr>
        <p:txBody>
          <a:bodyPr/>
          <a:lstStyle/>
          <a:p>
            <a:r>
              <a:rPr lang="en-US" dirty="0" err="1"/>
              <a:t>Haplotyping</a:t>
            </a:r>
            <a:r>
              <a:rPr lang="en-US" dirty="0"/>
              <a:t> </a:t>
            </a:r>
            <a:r>
              <a:rPr lang="en-US" dirty="0" smtClean="0"/>
              <a:t>Program: </a:t>
            </a:r>
            <a:r>
              <a:rPr lang="en-US" dirty="0" smtClean="0">
                <a:solidFill>
                  <a:schemeClr val="tx1"/>
                </a:solidFill>
              </a:rPr>
              <a:t>findhap.f90</a:t>
            </a:r>
            <a:r>
              <a:rPr lang="en-US" dirty="0"/>
              <a:t/>
            </a:r>
            <a:br>
              <a:rPr lang="en-US" dirty="0"/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539704"/>
          </a:xfrm>
        </p:spPr>
        <p:txBody>
          <a:bodyPr/>
          <a:lstStyle/>
          <a:p>
            <a:r>
              <a:rPr lang="en-US" sz="2800" dirty="0" smtClean="0">
                <a:solidFill>
                  <a:schemeClr val="hlink"/>
                </a:solidFill>
              </a:rPr>
              <a:t>Population </a:t>
            </a:r>
            <a:r>
              <a:rPr lang="en-US" sz="2800" dirty="0" err="1">
                <a:solidFill>
                  <a:schemeClr val="hlink"/>
                </a:solidFill>
              </a:rPr>
              <a:t>haplotyping</a:t>
            </a:r>
            <a:endParaRPr lang="en-US" sz="2800" dirty="0">
              <a:solidFill>
                <a:schemeClr val="hlink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/>
              <a:t>Divide chromosomes into </a:t>
            </a:r>
            <a:r>
              <a:rPr lang="en-US" sz="2400" dirty="0" smtClean="0"/>
              <a:t>segments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List </a:t>
            </a:r>
            <a:r>
              <a:rPr lang="en-US" sz="2400" dirty="0" err="1"/>
              <a:t>haplotypes</a:t>
            </a:r>
            <a:r>
              <a:rPr lang="en-US" sz="2400" dirty="0"/>
              <a:t> by genotype match</a:t>
            </a:r>
          </a:p>
          <a:p>
            <a:pPr lvl="1"/>
            <a:r>
              <a:rPr lang="en-US" sz="2400" dirty="0"/>
              <a:t>Similar to </a:t>
            </a:r>
            <a:r>
              <a:rPr lang="en-US" sz="2400" dirty="0" err="1"/>
              <a:t>FastPhase</a:t>
            </a:r>
            <a:r>
              <a:rPr lang="en-US" sz="2400" dirty="0"/>
              <a:t>, IMPUTE, or long range phasing </a:t>
            </a:r>
          </a:p>
          <a:p>
            <a:r>
              <a:rPr lang="en-US" sz="2800" dirty="0" smtClean="0">
                <a:solidFill>
                  <a:schemeClr val="hlink"/>
                </a:solidFill>
              </a:rPr>
              <a:t>Pedigree </a:t>
            </a:r>
            <a:r>
              <a:rPr lang="en-US" sz="2800" dirty="0" err="1">
                <a:solidFill>
                  <a:schemeClr val="hlink"/>
                </a:solidFill>
              </a:rPr>
              <a:t>haplotyping</a:t>
            </a:r>
            <a:endParaRPr lang="en-US" sz="2800" dirty="0">
              <a:solidFill>
                <a:schemeClr val="hlink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Look up parent or grandparent </a:t>
            </a:r>
            <a:r>
              <a:rPr lang="en-US" sz="2400" dirty="0" err="1" smtClean="0"/>
              <a:t>haplotypes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Detect crossovers, </a:t>
            </a:r>
            <a:r>
              <a:rPr lang="en-US" sz="2400" dirty="0"/>
              <a:t>fix </a:t>
            </a:r>
            <a:r>
              <a:rPr lang="en-US" sz="2400" dirty="0" err="1"/>
              <a:t>noninheritance</a:t>
            </a:r>
            <a:endParaRPr lang="en-US" sz="2400" dirty="0"/>
          </a:p>
          <a:p>
            <a:pPr lvl="1"/>
            <a:r>
              <a:rPr lang="en-US" sz="2400" dirty="0"/>
              <a:t>Impute </a:t>
            </a:r>
            <a:r>
              <a:rPr lang="en-US" sz="2400" dirty="0" err="1"/>
              <a:t>nongenotyped</a:t>
            </a:r>
            <a:r>
              <a:rPr lang="en-US" sz="2400" dirty="0"/>
              <a:t> ancestors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Coding of Alleles and Segments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9736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Genotypes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0 = </a:t>
            </a:r>
            <a:r>
              <a:rPr lang="en-US" sz="2400" dirty="0">
                <a:solidFill>
                  <a:schemeClr val="hlink"/>
                </a:solidFill>
              </a:rPr>
              <a:t>BB</a:t>
            </a:r>
            <a:r>
              <a:rPr lang="en-US" sz="2400" dirty="0"/>
              <a:t>,  1 = </a:t>
            </a:r>
            <a:r>
              <a:rPr lang="en-US" sz="2400" dirty="0">
                <a:solidFill>
                  <a:schemeClr val="hlink"/>
                </a:solidFill>
              </a:rPr>
              <a:t>AB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hlink"/>
                </a:solidFill>
              </a:rPr>
              <a:t>BA</a:t>
            </a:r>
            <a:r>
              <a:rPr lang="en-US" sz="2400" dirty="0"/>
              <a:t>,  2 = </a:t>
            </a:r>
            <a:r>
              <a:rPr lang="en-US" sz="2400" dirty="0" smtClean="0">
                <a:solidFill>
                  <a:schemeClr val="hlink"/>
                </a:solidFill>
              </a:rPr>
              <a:t>AA, </a:t>
            </a:r>
            <a:r>
              <a:rPr lang="en-US" sz="2400" dirty="0" smtClean="0"/>
              <a:t>5 = </a:t>
            </a:r>
            <a:r>
              <a:rPr lang="en-US" sz="2400" dirty="0" smtClean="0">
                <a:solidFill>
                  <a:schemeClr val="hlink"/>
                </a:solidFill>
              </a:rPr>
              <a:t>__ (missing)</a:t>
            </a:r>
            <a:endParaRPr lang="en-US" sz="24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Allele </a:t>
            </a:r>
            <a:r>
              <a:rPr lang="en-US" sz="2400" dirty="0"/>
              <a:t>frequency used for missing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/>
              <a:t>Haplotypes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0 = </a:t>
            </a:r>
            <a:r>
              <a:rPr lang="en-US" sz="2400" dirty="0">
                <a:solidFill>
                  <a:schemeClr val="hlink"/>
                </a:solidFill>
              </a:rPr>
              <a:t>B</a:t>
            </a:r>
            <a:r>
              <a:rPr lang="en-US" sz="2400" dirty="0"/>
              <a:t>,  1 = </a:t>
            </a:r>
            <a:r>
              <a:rPr lang="en-US" sz="2400" dirty="0">
                <a:solidFill>
                  <a:schemeClr val="hlink"/>
                </a:solidFill>
              </a:rPr>
              <a:t>not known</a:t>
            </a:r>
            <a:r>
              <a:rPr lang="en-US" sz="2400" dirty="0"/>
              <a:t>,  2 = </a:t>
            </a:r>
            <a:r>
              <a:rPr lang="en-US" sz="2400" dirty="0">
                <a:solidFill>
                  <a:schemeClr val="hlink"/>
                </a:solidFill>
              </a:rPr>
              <a:t>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Segment inheritance (example)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Son has </a:t>
            </a:r>
            <a:r>
              <a:rPr lang="en-US" sz="2400" dirty="0" err="1"/>
              <a:t>haplotype</a:t>
            </a:r>
            <a:r>
              <a:rPr lang="en-US" sz="2400" dirty="0"/>
              <a:t> numbers </a:t>
            </a:r>
            <a:r>
              <a:rPr lang="en-US" sz="2400" dirty="0">
                <a:solidFill>
                  <a:srgbClr val="FFFF00"/>
                </a:solidFill>
              </a:rPr>
              <a:t>5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FF00"/>
                </a:solidFill>
              </a:rPr>
              <a:t>8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Sire has </a:t>
            </a:r>
            <a:r>
              <a:rPr lang="en-US" sz="2400" dirty="0" err="1"/>
              <a:t>haplotype</a:t>
            </a:r>
            <a:r>
              <a:rPr lang="en-US" sz="2400" dirty="0"/>
              <a:t> numbers </a:t>
            </a:r>
            <a:r>
              <a:rPr lang="en-US" sz="2400" dirty="0">
                <a:solidFill>
                  <a:srgbClr val="FFFF00"/>
                </a:solidFill>
              </a:rPr>
              <a:t>8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FF00"/>
                </a:solidFill>
              </a:rPr>
              <a:t>21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Son got </a:t>
            </a:r>
            <a:r>
              <a:rPr lang="en-US" sz="2400" dirty="0" err="1"/>
              <a:t>haplotype</a:t>
            </a:r>
            <a:r>
              <a:rPr lang="en-US" sz="2400" dirty="0"/>
              <a:t> number </a:t>
            </a:r>
            <a:r>
              <a:rPr lang="en-US" sz="2400" dirty="0">
                <a:solidFill>
                  <a:srgbClr val="FFFF00"/>
                </a:solidFill>
              </a:rPr>
              <a:t>5</a:t>
            </a:r>
            <a:r>
              <a:rPr lang="en-US" sz="2400" dirty="0"/>
              <a:t> from dam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Haplotyping Steps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80728"/>
            <a:ext cx="8226425" cy="5416868"/>
          </a:xfrm>
        </p:spPr>
        <p:txBody>
          <a:bodyPr/>
          <a:lstStyle/>
          <a:p>
            <a:r>
              <a:rPr lang="en-US" sz="2800" dirty="0"/>
              <a:t>Put first genotype into haplotype list</a:t>
            </a:r>
          </a:p>
          <a:p>
            <a:r>
              <a:rPr lang="en-US" sz="2800" dirty="0"/>
              <a:t>Check next genotype against list</a:t>
            </a:r>
          </a:p>
          <a:p>
            <a:pPr lvl="1"/>
            <a:r>
              <a:rPr lang="en-US" sz="2400" dirty="0"/>
              <a:t>Do any homozygous loci conflict?</a:t>
            </a:r>
          </a:p>
          <a:p>
            <a:pPr lvl="2">
              <a:spcAft>
                <a:spcPts val="600"/>
              </a:spcAft>
            </a:pPr>
            <a:r>
              <a:rPr lang="en-US" sz="2000" dirty="0">
                <a:solidFill>
                  <a:schemeClr val="hlink"/>
                </a:solidFill>
              </a:rPr>
              <a:t>If haplotype conflicts, continue search</a:t>
            </a:r>
          </a:p>
          <a:p>
            <a:pPr lvl="2">
              <a:spcAft>
                <a:spcPts val="600"/>
              </a:spcAft>
            </a:pPr>
            <a:r>
              <a:rPr lang="en-US" sz="2000" dirty="0">
                <a:solidFill>
                  <a:schemeClr val="hlink"/>
                </a:solidFill>
              </a:rPr>
              <a:t>If match, fill any unknown SNP with homozygote</a:t>
            </a:r>
          </a:p>
          <a:p>
            <a:pPr lvl="2">
              <a:spcAft>
                <a:spcPts val="600"/>
              </a:spcAft>
            </a:pPr>
            <a:r>
              <a:rPr lang="en-US" sz="2000" dirty="0">
                <a:solidFill>
                  <a:schemeClr val="hlink"/>
                </a:solidFill>
              </a:rPr>
              <a:t>2</a:t>
            </a:r>
            <a:r>
              <a:rPr lang="en-US" sz="2000" baseline="30000" dirty="0">
                <a:solidFill>
                  <a:schemeClr val="hlink"/>
                </a:solidFill>
              </a:rPr>
              <a:t>nd</a:t>
            </a:r>
            <a:r>
              <a:rPr lang="en-US" sz="2000" dirty="0">
                <a:solidFill>
                  <a:schemeClr val="hlink"/>
                </a:solidFill>
              </a:rPr>
              <a:t> haplotype = genotype minus 1</a:t>
            </a:r>
            <a:r>
              <a:rPr lang="en-US" sz="2000" baseline="30000" dirty="0">
                <a:solidFill>
                  <a:schemeClr val="hlink"/>
                </a:solidFill>
              </a:rPr>
              <a:t>st</a:t>
            </a:r>
            <a:r>
              <a:rPr lang="en-US" sz="2000" dirty="0">
                <a:solidFill>
                  <a:schemeClr val="hlink"/>
                </a:solidFill>
              </a:rPr>
              <a:t> haplotype</a:t>
            </a:r>
          </a:p>
          <a:p>
            <a:pPr lvl="2"/>
            <a:r>
              <a:rPr lang="en-US" sz="2000" dirty="0">
                <a:solidFill>
                  <a:schemeClr val="hlink"/>
                </a:solidFill>
              </a:rPr>
              <a:t>Search for 2</a:t>
            </a:r>
            <a:r>
              <a:rPr lang="en-US" sz="2000" baseline="30000" dirty="0">
                <a:solidFill>
                  <a:schemeClr val="hlink"/>
                </a:solidFill>
              </a:rPr>
              <a:t>nd</a:t>
            </a:r>
            <a:r>
              <a:rPr lang="en-US" sz="2000" dirty="0">
                <a:solidFill>
                  <a:schemeClr val="hlink"/>
                </a:solidFill>
              </a:rPr>
              <a:t> haplotype in rest of list</a:t>
            </a:r>
          </a:p>
          <a:p>
            <a:pPr lvl="1"/>
            <a:r>
              <a:rPr lang="en-US" sz="2400" dirty="0"/>
              <a:t>If no match in list, add to end of list</a:t>
            </a:r>
          </a:p>
          <a:p>
            <a:r>
              <a:rPr lang="en-US" sz="2800" dirty="0"/>
              <a:t>Sort list to put frequent haplotypes 1st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Check New Genotype Against List</a:t>
            </a:r>
            <a:br>
              <a:rPr lang="en-US" sz="3600" dirty="0"/>
            </a:br>
            <a:r>
              <a:rPr lang="en-US" sz="2400" dirty="0">
                <a:solidFill>
                  <a:schemeClr val="accent1"/>
                </a:solidFill>
                <a:effectLst/>
              </a:rPr>
              <a:t>1st segment of chromosome 15</a:t>
            </a:r>
            <a:r>
              <a:rPr lang="en-US" sz="3600" dirty="0"/>
              <a:t> </a:t>
            </a:r>
          </a:p>
        </p:txBody>
      </p:sp>
      <p:sp>
        <p:nvSpPr>
          <p:cNvPr id="1144835" name="Text Box 3"/>
          <p:cNvSpPr txBox="1">
            <a:spLocks noChangeArrowheads="1"/>
          </p:cNvSpPr>
          <p:nvPr/>
        </p:nvSpPr>
        <p:spPr bwMode="auto">
          <a:xfrm>
            <a:off x="898525" y="1785938"/>
            <a:ext cx="7331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4836" name="Rectangle 4"/>
          <p:cNvSpPr>
            <a:spLocks noChangeArrowheads="1"/>
          </p:cNvSpPr>
          <p:nvPr/>
        </p:nvSpPr>
        <p:spPr bwMode="auto">
          <a:xfrm>
            <a:off x="762000" y="2438400"/>
            <a:ext cx="7391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5.16%  022222222020</a:t>
            </a:r>
            <a:r>
              <a:rPr lang="en-US" sz="1600">
                <a:solidFill>
                  <a:srgbClr val="FF0000"/>
                </a:solidFill>
              </a:rPr>
              <a:t>0</a:t>
            </a:r>
            <a:r>
              <a:rPr lang="en-US" sz="1600"/>
              <a:t>20022002020200020000200202000022022222202220</a:t>
            </a:r>
          </a:p>
          <a:p>
            <a:r>
              <a:rPr lang="en-US" sz="1600"/>
              <a:t>4.37%  022020220</a:t>
            </a:r>
            <a:r>
              <a:rPr lang="en-US" sz="1600">
                <a:solidFill>
                  <a:srgbClr val="FF0000"/>
                </a:solidFill>
              </a:rPr>
              <a:t>2</a:t>
            </a:r>
            <a:r>
              <a:rPr lang="en-US" sz="1600"/>
              <a:t>02200020022022200002200200200000200222200002202</a:t>
            </a:r>
          </a:p>
          <a:p>
            <a:r>
              <a:rPr lang="en-US" sz="1600"/>
              <a:t>4.36%  02202</a:t>
            </a:r>
            <a:r>
              <a:rPr lang="en-US" sz="1600">
                <a:solidFill>
                  <a:srgbClr val="FF0000"/>
                </a:solidFill>
              </a:rPr>
              <a:t>0</a:t>
            </a:r>
            <a:r>
              <a:rPr lang="en-US" sz="1600"/>
              <a:t>022202200200022020220000220202200002200222200202220</a:t>
            </a:r>
          </a:p>
          <a:p>
            <a:r>
              <a:rPr lang="en-US" sz="1600"/>
              <a:t>3.67%  02202</a:t>
            </a:r>
            <a:r>
              <a:rPr lang="en-US" sz="1600">
                <a:solidFill>
                  <a:srgbClr val="FF0000"/>
                </a:solidFill>
              </a:rPr>
              <a:t>0</a:t>
            </a:r>
            <a:r>
              <a:rPr lang="en-US" sz="1600"/>
              <a:t>222020222002022022202020000202220000200002020002002</a:t>
            </a:r>
          </a:p>
          <a:p>
            <a:r>
              <a:rPr lang="en-US" sz="1600"/>
              <a:t>3.66%  </a:t>
            </a:r>
            <a:r>
              <a:rPr lang="en-US" sz="1600">
                <a:solidFill>
                  <a:schemeClr val="hlink"/>
                </a:solidFill>
              </a:rPr>
              <a:t>022222222020222022020200220000020222202000002020220002022</a:t>
            </a:r>
          </a:p>
        </p:txBody>
      </p:sp>
      <p:sp>
        <p:nvSpPr>
          <p:cNvPr id="1144837" name="Text Box 5"/>
          <p:cNvSpPr txBox="1">
            <a:spLocks noChangeArrowheads="1"/>
          </p:cNvSpPr>
          <p:nvPr/>
        </p:nvSpPr>
        <p:spPr bwMode="auto">
          <a:xfrm>
            <a:off x="1447800" y="3886200"/>
            <a:ext cx="660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Get 2</a:t>
            </a:r>
            <a:r>
              <a:rPr lang="en-US" sz="2000" b="1" baseline="30000">
                <a:solidFill>
                  <a:srgbClr val="FFFF00"/>
                </a:solidFill>
              </a:rPr>
              <a:t>nd</a:t>
            </a:r>
            <a:r>
              <a:rPr lang="en-US" sz="2000" b="1">
                <a:solidFill>
                  <a:srgbClr val="FFFF00"/>
                </a:solidFill>
              </a:rPr>
              <a:t> haplotype by removing 1</a:t>
            </a:r>
            <a:r>
              <a:rPr lang="en-US" sz="2000" b="1" baseline="30000">
                <a:solidFill>
                  <a:srgbClr val="FFFF00"/>
                </a:solidFill>
              </a:rPr>
              <a:t>st</a:t>
            </a:r>
            <a:r>
              <a:rPr lang="en-US" sz="2000" b="1">
                <a:solidFill>
                  <a:srgbClr val="FFFF00"/>
                </a:solidFill>
              </a:rPr>
              <a:t> from genotype:</a:t>
            </a:r>
          </a:p>
          <a:p>
            <a:r>
              <a:rPr lang="en-US" sz="1600"/>
              <a:t>022002222002220022022020220020200202202000202020020002020</a:t>
            </a:r>
          </a:p>
        </p:txBody>
      </p:sp>
      <p:sp>
        <p:nvSpPr>
          <p:cNvPr id="1144838" name="Text Box 6"/>
          <p:cNvSpPr txBox="1">
            <a:spLocks noChangeArrowheads="1"/>
          </p:cNvSpPr>
          <p:nvPr/>
        </p:nvSpPr>
        <p:spPr bwMode="auto">
          <a:xfrm>
            <a:off x="1447800" y="17526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Search for 1</a:t>
            </a:r>
            <a:r>
              <a:rPr lang="en-US" sz="2000" b="1" baseline="30000">
                <a:solidFill>
                  <a:srgbClr val="FFFF00"/>
                </a:solidFill>
              </a:rPr>
              <a:t>st</a:t>
            </a:r>
            <a:r>
              <a:rPr lang="en-US" sz="2000" b="1">
                <a:solidFill>
                  <a:srgbClr val="FFFF00"/>
                </a:solidFill>
              </a:rPr>
              <a:t> haplotype that matches genotype:</a:t>
            </a:r>
          </a:p>
          <a:p>
            <a:r>
              <a:rPr lang="en-US" sz="1600"/>
              <a:t>022112222011221022021110220010110212202000102020120002021</a:t>
            </a:r>
          </a:p>
        </p:txBody>
      </p:sp>
      <p:sp>
        <p:nvSpPr>
          <p:cNvPr id="1144839" name="Text Box 7"/>
          <p:cNvSpPr txBox="1">
            <a:spLocks noChangeArrowheads="1"/>
          </p:cNvSpPr>
          <p:nvPr/>
        </p:nvSpPr>
        <p:spPr bwMode="auto">
          <a:xfrm>
            <a:off x="762000" y="4572000"/>
            <a:ext cx="72993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3.65%  0220</a:t>
            </a:r>
            <a:r>
              <a:rPr lang="en-US" sz="1600">
                <a:solidFill>
                  <a:srgbClr val="FF0000"/>
                </a:solidFill>
              </a:rPr>
              <a:t>2</a:t>
            </a:r>
            <a:r>
              <a:rPr lang="en-US" sz="1600"/>
              <a:t>0022202200200022020220000220202200002200222200202222</a:t>
            </a:r>
          </a:p>
          <a:p>
            <a:r>
              <a:rPr lang="en-US" sz="1600"/>
              <a:t>3.51%  0220022220</a:t>
            </a:r>
            <a:r>
              <a:rPr lang="en-US" sz="1600">
                <a:solidFill>
                  <a:srgbClr val="FF0000"/>
                </a:solidFill>
              </a:rPr>
              <a:t>2</a:t>
            </a:r>
            <a:r>
              <a:rPr lang="en-US" sz="1600"/>
              <a:t>0222022022020220200222002200000002022220002220</a:t>
            </a:r>
          </a:p>
          <a:p>
            <a:r>
              <a:rPr lang="en-US" sz="1600"/>
              <a:t>3.42%  </a:t>
            </a:r>
            <a:r>
              <a:rPr lang="en-US" sz="1600">
                <a:solidFill>
                  <a:schemeClr val="hlink"/>
                </a:solidFill>
              </a:rPr>
              <a:t>022002222002220022022020220020200202202000202020020002020</a:t>
            </a:r>
          </a:p>
          <a:p>
            <a:r>
              <a:rPr lang="en-US" sz="1600"/>
              <a:t>3.24%  022222222020200000022020220020200202202000202020020002020</a:t>
            </a:r>
          </a:p>
          <a:p>
            <a:r>
              <a:rPr lang="en-US" sz="1600"/>
              <a:t>3.22%  022002222002220022002020002220000202200000202022020202220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Net Merit by Chromosome</a:t>
            </a:r>
            <a:br>
              <a:rPr lang="en-US" sz="4400"/>
            </a:br>
            <a:r>
              <a:rPr lang="en-US" sz="4400"/>
              <a:t> </a:t>
            </a:r>
            <a:r>
              <a:rPr lang="en-US" sz="2800">
                <a:solidFill>
                  <a:schemeClr val="hlink"/>
                </a:solidFill>
              </a:rPr>
              <a:t>Freddie</a:t>
            </a:r>
            <a:r>
              <a:rPr lang="en-US" sz="2800">
                <a:solidFill>
                  <a:schemeClr val="accent1"/>
                </a:solidFill>
              </a:rPr>
              <a:t> - highest Net Merit bull</a:t>
            </a:r>
          </a:p>
        </p:txBody>
      </p:sp>
      <p:sp>
        <p:nvSpPr>
          <p:cNvPr id="859139" name="AutoShape 3"/>
          <p:cNvSpPr>
            <a:spLocks noChangeAspect="1" noChangeArrowheads="1"/>
          </p:cNvSpPr>
          <p:nvPr/>
        </p:nvSpPr>
        <p:spPr bwMode="auto">
          <a:xfrm>
            <a:off x="1966913" y="1847850"/>
            <a:ext cx="5210175" cy="31623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859140" name="Object 4"/>
          <p:cNvGraphicFramePr>
            <a:graphicFrameLocks noChangeAspect="1"/>
          </p:cNvGraphicFramePr>
          <p:nvPr>
            <p:ph idx="1"/>
          </p:nvPr>
        </p:nvGraphicFramePr>
        <p:xfrm>
          <a:off x="476250" y="1397000"/>
          <a:ext cx="8382000" cy="4483100"/>
        </p:xfrm>
        <a:graphic>
          <a:graphicData uri="http://schemas.openxmlformats.org/presentationml/2006/ole">
            <p:oleObj spid="_x0000_s40962" name="Chart" r:id="rId3" imgW="6696084" imgH="358136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Net Merit by Chromosome</a:t>
            </a:r>
            <a:br>
              <a:rPr lang="en-US" sz="4400"/>
            </a:br>
            <a:r>
              <a:rPr lang="en-US" sz="4400"/>
              <a:t> </a:t>
            </a:r>
            <a:r>
              <a:rPr lang="en-US" sz="3200">
                <a:solidFill>
                  <a:schemeClr val="hlink"/>
                </a:solidFill>
              </a:rPr>
              <a:t>O Man</a:t>
            </a:r>
            <a:r>
              <a:rPr lang="en-US" sz="3200">
                <a:solidFill>
                  <a:schemeClr val="accent1"/>
                </a:solidFill>
              </a:rPr>
              <a:t> – Sire of Freddie</a:t>
            </a:r>
          </a:p>
        </p:txBody>
      </p:sp>
      <p:sp>
        <p:nvSpPr>
          <p:cNvPr id="861187" name="AutoShape 3"/>
          <p:cNvSpPr>
            <a:spLocks noChangeAspect="1" noChangeArrowheads="1"/>
          </p:cNvSpPr>
          <p:nvPr/>
        </p:nvSpPr>
        <p:spPr bwMode="auto">
          <a:xfrm>
            <a:off x="1966913" y="1847850"/>
            <a:ext cx="5210175" cy="31623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861188" name="Object 4"/>
          <p:cNvGraphicFramePr>
            <a:graphicFrameLocks noChangeAspect="1"/>
          </p:cNvGraphicFramePr>
          <p:nvPr>
            <p:ph idx="1"/>
          </p:nvPr>
        </p:nvGraphicFramePr>
        <p:xfrm>
          <a:off x="476250" y="1397000"/>
          <a:ext cx="8382000" cy="4483100"/>
        </p:xfrm>
        <a:graphic>
          <a:graphicData uri="http://schemas.openxmlformats.org/presentationml/2006/ole">
            <p:oleObj spid="_x0000_s41986" name="Chart" r:id="rId3" imgW="6696084" imgH="358136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Net Merit by Chromosome</a:t>
            </a:r>
            <a:br>
              <a:rPr lang="en-US" sz="4400"/>
            </a:br>
            <a:r>
              <a:rPr lang="en-US" sz="4400"/>
              <a:t> </a:t>
            </a:r>
            <a:r>
              <a:rPr lang="en-US" sz="2800">
                <a:solidFill>
                  <a:schemeClr val="hlink"/>
                </a:solidFill>
              </a:rPr>
              <a:t>Die-Hard </a:t>
            </a:r>
            <a:r>
              <a:rPr lang="en-US" sz="2800">
                <a:solidFill>
                  <a:schemeClr val="accent1"/>
                </a:solidFill>
              </a:rPr>
              <a:t>- maternal grandsire</a:t>
            </a:r>
          </a:p>
        </p:txBody>
      </p:sp>
      <p:sp>
        <p:nvSpPr>
          <p:cNvPr id="863235" name="AutoShape 3"/>
          <p:cNvSpPr>
            <a:spLocks noChangeAspect="1" noChangeArrowheads="1"/>
          </p:cNvSpPr>
          <p:nvPr/>
        </p:nvSpPr>
        <p:spPr bwMode="auto">
          <a:xfrm>
            <a:off x="1966913" y="1847850"/>
            <a:ext cx="5210175" cy="31623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863236" name="Object 4"/>
          <p:cNvGraphicFramePr>
            <a:graphicFrameLocks noChangeAspect="1"/>
          </p:cNvGraphicFramePr>
          <p:nvPr>
            <p:ph idx="1"/>
          </p:nvPr>
        </p:nvGraphicFramePr>
        <p:xfrm>
          <a:off x="476250" y="1397000"/>
          <a:ext cx="8382000" cy="4483100"/>
        </p:xfrm>
        <a:graphic>
          <a:graphicData uri="http://schemas.openxmlformats.org/presentationml/2006/ole">
            <p:oleObj spid="_x0000_s43010" name="Chart" r:id="rId3" imgW="6696084" imgH="358136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Net Merit by Chromosome</a:t>
            </a:r>
            <a:br>
              <a:rPr lang="en-US" sz="4400"/>
            </a:br>
            <a:r>
              <a:rPr lang="en-US" sz="4400"/>
              <a:t> </a:t>
            </a:r>
            <a:r>
              <a:rPr lang="en-US" sz="2800">
                <a:solidFill>
                  <a:schemeClr val="hlink"/>
                </a:solidFill>
              </a:rPr>
              <a:t>Planet</a:t>
            </a:r>
            <a:r>
              <a:rPr lang="en-US" sz="2800">
                <a:solidFill>
                  <a:schemeClr val="accent1"/>
                </a:solidFill>
              </a:rPr>
              <a:t> – high Net Merit bull</a:t>
            </a:r>
          </a:p>
        </p:txBody>
      </p:sp>
      <p:sp>
        <p:nvSpPr>
          <p:cNvPr id="857091" name="AutoShape 3"/>
          <p:cNvSpPr>
            <a:spLocks noChangeAspect="1" noChangeArrowheads="1"/>
          </p:cNvSpPr>
          <p:nvPr/>
        </p:nvSpPr>
        <p:spPr bwMode="auto">
          <a:xfrm>
            <a:off x="1966913" y="1847850"/>
            <a:ext cx="5210175" cy="31623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857092" name="Object 4"/>
          <p:cNvGraphicFramePr>
            <a:graphicFrameLocks noChangeAspect="1"/>
          </p:cNvGraphicFramePr>
          <p:nvPr>
            <p:ph idx="1"/>
          </p:nvPr>
        </p:nvGraphicFramePr>
        <p:xfrm>
          <a:off x="476250" y="1397000"/>
          <a:ext cx="8382000" cy="4483100"/>
        </p:xfrm>
        <a:graphic>
          <a:graphicData uri="http://schemas.openxmlformats.org/presentationml/2006/ole">
            <p:oleObj spid="_x0000_s44034" name="Chart" r:id="rId3" imgW="6696084" imgH="358136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best cow we can make?</a:t>
            </a:r>
          </a:p>
        </p:txBody>
      </p:sp>
      <p:pic>
        <p:nvPicPr>
          <p:cNvPr id="83976" name="Picture 8" descr="ho_supercow_adjusted_nm_adsa2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" y="1066800"/>
            <a:ext cx="9150350" cy="4575175"/>
          </a:xfrm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56592" y="5715000"/>
            <a:ext cx="8807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 “</a:t>
            </a:r>
            <a:r>
              <a:rPr lang="en-US" sz="2400" b="1" dirty="0" err="1"/>
              <a:t>Supercow</a:t>
            </a:r>
            <a:r>
              <a:rPr lang="en-US" sz="2400" b="1" dirty="0"/>
              <a:t>” constructed from the best haplotypes in the Holstein population would have an EBV(NM$) of </a:t>
            </a:r>
            <a:r>
              <a:rPr lang="en-US" sz="2400" b="1" dirty="0">
                <a:solidFill>
                  <a:srgbClr val="66CCFF"/>
                </a:solidFill>
              </a:rPr>
              <a:t>$7515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755422"/>
          </a:xfrm>
        </p:spPr>
        <p:txBody>
          <a:bodyPr/>
          <a:lstStyle/>
          <a:p>
            <a:r>
              <a:rPr lang="en-US" dirty="0" smtClean="0"/>
              <a:t>Benefits of 1-step genomic evaluation</a:t>
            </a:r>
          </a:p>
          <a:p>
            <a:pPr lvl="1"/>
            <a:r>
              <a:rPr lang="en-US" dirty="0" smtClean="0"/>
              <a:t>Account for genomic pre-selection</a:t>
            </a:r>
          </a:p>
          <a:p>
            <a:pPr lvl="1"/>
            <a:r>
              <a:rPr lang="en-US" dirty="0" smtClean="0"/>
              <a:t>Expected </a:t>
            </a:r>
            <a:r>
              <a:rPr lang="en-US" dirty="0" err="1" smtClean="0"/>
              <a:t>Mendelian</a:t>
            </a:r>
            <a:r>
              <a:rPr lang="en-US" dirty="0" smtClean="0"/>
              <a:t> Sampling ≠ 0</a:t>
            </a:r>
          </a:p>
          <a:p>
            <a:pPr lvl="1"/>
            <a:r>
              <a:rPr lang="en-US" dirty="0" smtClean="0"/>
              <a:t>Improve accuracy and reduce bias</a:t>
            </a:r>
          </a:p>
          <a:p>
            <a:pPr lvl="1"/>
            <a:r>
              <a:rPr lang="en-US" dirty="0" smtClean="0"/>
              <a:t>Include many genotyped animals</a:t>
            </a:r>
          </a:p>
          <a:p>
            <a:r>
              <a:rPr lang="en-US" dirty="0" smtClean="0"/>
              <a:t>Redesign animal model software used since 1989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Single-step genomic evaluation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24744"/>
            <a:ext cx="8226425" cy="2062103"/>
          </a:xfrm>
        </p:spPr>
        <p:txBody>
          <a:bodyPr>
            <a:noAutofit/>
          </a:bodyPr>
          <a:lstStyle/>
          <a:p>
            <a:r>
              <a:rPr lang="en-US" dirty="0" smtClean="0"/>
              <a:t>1-step genomic evaluations tested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Inversion avoided using extra equations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Converged well for JE but not for HO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Same accuracy, less bias than multi-step</a:t>
            </a:r>
          </a:p>
          <a:p>
            <a:pPr lvl="1"/>
            <a:r>
              <a:rPr lang="en-US" dirty="0" smtClean="0"/>
              <a:t>Foreign data from MACE included</a:t>
            </a:r>
          </a:p>
          <a:p>
            <a:r>
              <a:rPr lang="en-US" dirty="0" smtClean="0"/>
              <a:t>Further work needed on algorithms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Including genomic information</a:t>
            </a:r>
          </a:p>
          <a:p>
            <a:pPr lvl="1"/>
            <a:r>
              <a:rPr lang="en-US" dirty="0" smtClean="0"/>
              <a:t>Extending to all-breed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80728"/>
            <a:ext cx="8226425" cy="2062103"/>
          </a:xfrm>
        </p:spPr>
        <p:txBody>
          <a:bodyPr>
            <a:noAutofit/>
          </a:bodyPr>
          <a:lstStyle/>
          <a:p>
            <a:r>
              <a:rPr lang="en-US" dirty="0" smtClean="0"/>
              <a:t>Foreign data can add to national evaluations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 one step model instead of post-process</a:t>
            </a:r>
          </a:p>
          <a:p>
            <a:pPr lvl="1"/>
            <a:r>
              <a:rPr lang="en-US" dirty="0" smtClean="0"/>
              <a:t>High correlations of national with MACE</a:t>
            </a:r>
          </a:p>
          <a:p>
            <a:r>
              <a:rPr lang="en-US" dirty="0" smtClean="0"/>
              <a:t>Multi-trait all-breed model developed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Replace software used since 1989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Many new features added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Correlations ~.99 with traditional AM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Tested with 7 yield and health traits</a:t>
            </a:r>
          </a:p>
          <a:p>
            <a:pPr lvl="1"/>
            <a:r>
              <a:rPr lang="en-US" dirty="0" smtClean="0"/>
              <a:t>Also tested with 14 JE conformation traits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226425" cy="5416868"/>
          </a:xfrm>
        </p:spPr>
        <p:txBody>
          <a:bodyPr/>
          <a:lstStyle/>
          <a:p>
            <a:r>
              <a:rPr lang="en-US" dirty="0" smtClean="0"/>
              <a:t>George Wiggans, Ignacy Misztal, and Andres </a:t>
            </a:r>
            <a:r>
              <a:rPr lang="en-US" dirty="0" err="1" smtClean="0"/>
              <a:t>Legara</a:t>
            </a:r>
            <a:r>
              <a:rPr lang="en-US" dirty="0" smtClean="0"/>
              <a:t> provided advice on algorithms</a:t>
            </a:r>
          </a:p>
          <a:p>
            <a:r>
              <a:rPr lang="en-US" dirty="0" smtClean="0"/>
              <a:t>Mel </a:t>
            </a:r>
            <a:r>
              <a:rPr lang="en-US" dirty="0" smtClean="0"/>
              <a:t>Tooker, Tabatha Cooper, and Jan Wright </a:t>
            </a:r>
            <a:r>
              <a:rPr lang="en-US" dirty="0" smtClean="0"/>
              <a:t>assisted with </a:t>
            </a:r>
            <a:r>
              <a:rPr lang="en-US" dirty="0" smtClean="0"/>
              <a:t>computation, program design, and </a:t>
            </a:r>
            <a:r>
              <a:rPr lang="en-US" smtClean="0"/>
              <a:t>ancestor discovery</a:t>
            </a:r>
            <a:endParaRPr lang="en-US" dirty="0" smtClean="0"/>
          </a:p>
          <a:p>
            <a:r>
              <a:rPr lang="en-US" dirty="0" smtClean="0"/>
              <a:t>Members of the Council on Dairy Cattle Breeding provided data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492443"/>
          </a:xfrm>
        </p:spPr>
        <p:txBody>
          <a:bodyPr/>
          <a:lstStyle/>
          <a:p>
            <a:r>
              <a:rPr lang="da-DK" sz="3200" dirty="0" smtClean="0"/>
              <a:t>Pedigree: Parents, Grandparents, etc.</a:t>
            </a:r>
            <a:endParaRPr lang="en-US" sz="3200" dirty="0"/>
          </a:p>
        </p:txBody>
      </p:sp>
      <p:sp>
        <p:nvSpPr>
          <p:cNvPr id="935939" name="Line 3"/>
          <p:cNvSpPr>
            <a:spLocks noChangeShapeType="1"/>
          </p:cNvSpPr>
          <p:nvPr/>
        </p:nvSpPr>
        <p:spPr bwMode="auto">
          <a:xfrm>
            <a:off x="6400800" y="2438400"/>
            <a:ext cx="1905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35940" name="Group 4"/>
          <p:cNvGraphicFramePr>
            <a:graphicFrameLocks noGrp="1"/>
          </p:cNvGraphicFramePr>
          <p:nvPr/>
        </p:nvGraphicFramePr>
        <p:xfrm>
          <a:off x="685800" y="1066800"/>
          <a:ext cx="8153400" cy="4656141"/>
        </p:xfrm>
        <a:graphic>
          <a:graphicData uri="http://schemas.openxmlformats.org/drawingml/2006/table">
            <a:tbl>
              <a:tblPr/>
              <a:tblGrid>
                <a:gridCol w="2743200"/>
                <a:gridCol w="2438400"/>
                <a:gridCol w="297180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Manfred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rebuchet MS" pitchFamily="34" charset="0"/>
                        </a:rPr>
                        <a:t>O-Man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Jezebel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O-Style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Teamster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rebuchet MS" pitchFamily="34" charset="0"/>
                        </a:rPr>
                        <a:t>Deva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Dima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5992" name="Line 56"/>
          <p:cNvSpPr>
            <a:spLocks noChangeShapeType="1"/>
          </p:cNvSpPr>
          <p:nvPr/>
        </p:nvSpPr>
        <p:spPr bwMode="auto">
          <a:xfrm flipH="1">
            <a:off x="4800600" y="1828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3" name="Line 57"/>
          <p:cNvSpPr>
            <a:spLocks noChangeShapeType="1"/>
          </p:cNvSpPr>
          <p:nvPr/>
        </p:nvSpPr>
        <p:spPr bwMode="auto">
          <a:xfrm flipH="1">
            <a:off x="4800600" y="4953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4" name="Line 58"/>
          <p:cNvSpPr>
            <a:spLocks noChangeShapeType="1"/>
          </p:cNvSpPr>
          <p:nvPr/>
        </p:nvSpPr>
        <p:spPr bwMode="auto">
          <a:xfrm flipH="1">
            <a:off x="4800600" y="3886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5" name="Line 59"/>
          <p:cNvSpPr>
            <a:spLocks noChangeShapeType="1"/>
          </p:cNvSpPr>
          <p:nvPr/>
        </p:nvSpPr>
        <p:spPr bwMode="auto">
          <a:xfrm flipH="1">
            <a:off x="48006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6" name="Line 60"/>
          <p:cNvSpPr>
            <a:spLocks noChangeShapeType="1"/>
          </p:cNvSpPr>
          <p:nvPr/>
        </p:nvSpPr>
        <p:spPr bwMode="auto">
          <a:xfrm>
            <a:off x="4800600" y="182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7" name="Line 61"/>
          <p:cNvSpPr>
            <a:spLocks noChangeShapeType="1"/>
          </p:cNvSpPr>
          <p:nvPr/>
        </p:nvSpPr>
        <p:spPr bwMode="auto">
          <a:xfrm>
            <a:off x="4800600" y="3886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8" name="Line 62"/>
          <p:cNvSpPr>
            <a:spLocks noChangeShapeType="1"/>
          </p:cNvSpPr>
          <p:nvPr/>
        </p:nvSpPr>
        <p:spPr bwMode="auto">
          <a:xfrm flipH="1">
            <a:off x="4572000" y="2362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9" name="Line 63"/>
          <p:cNvSpPr>
            <a:spLocks noChangeShapeType="1"/>
          </p:cNvSpPr>
          <p:nvPr/>
        </p:nvSpPr>
        <p:spPr bwMode="auto">
          <a:xfrm flipH="1">
            <a:off x="2133600" y="3429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0" name="Line 64"/>
          <p:cNvSpPr>
            <a:spLocks noChangeShapeType="1"/>
          </p:cNvSpPr>
          <p:nvPr/>
        </p:nvSpPr>
        <p:spPr bwMode="auto">
          <a:xfrm flipH="1">
            <a:off x="4419600" y="4495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1" name="Line 65"/>
          <p:cNvSpPr>
            <a:spLocks noChangeShapeType="1"/>
          </p:cNvSpPr>
          <p:nvPr/>
        </p:nvSpPr>
        <p:spPr bwMode="auto">
          <a:xfrm flipH="1">
            <a:off x="2514600" y="2362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2" name="Line 66"/>
          <p:cNvSpPr>
            <a:spLocks noChangeShapeType="1"/>
          </p:cNvSpPr>
          <p:nvPr/>
        </p:nvSpPr>
        <p:spPr bwMode="auto">
          <a:xfrm flipH="1">
            <a:off x="2514600" y="4495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3" name="Line 67"/>
          <p:cNvSpPr>
            <a:spLocks noChangeShapeType="1"/>
          </p:cNvSpPr>
          <p:nvPr/>
        </p:nvSpPr>
        <p:spPr bwMode="auto">
          <a:xfrm flipH="1">
            <a:off x="2514600" y="2362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" name="Picture 6" descr="O-STYLE *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396043" cy="1722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35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1477328"/>
          </a:xfrm>
        </p:spPr>
        <p:txBody>
          <a:bodyPr/>
          <a:lstStyle/>
          <a:p>
            <a:r>
              <a:rPr lang="en-US" dirty="0" smtClean="0"/>
              <a:t>O-Style </a:t>
            </a:r>
            <a:r>
              <a:rPr lang="en-US" dirty="0" err="1"/>
              <a:t>Haplotypes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1"/>
                </a:solidFill>
              </a:rPr>
              <a:t>chromosome </a:t>
            </a:r>
            <a:r>
              <a:rPr lang="en-US" sz="24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1053699" name="Line 3"/>
          <p:cNvSpPr>
            <a:spLocks noChangeShapeType="1"/>
          </p:cNvSpPr>
          <p:nvPr/>
        </p:nvSpPr>
        <p:spPr bwMode="auto">
          <a:xfrm>
            <a:off x="5791200" y="5715000"/>
            <a:ext cx="304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0" name="Line 4"/>
          <p:cNvSpPr>
            <a:spLocks noChangeShapeType="1"/>
          </p:cNvSpPr>
          <p:nvPr/>
        </p:nvSpPr>
        <p:spPr bwMode="auto">
          <a:xfrm>
            <a:off x="1676400" y="3200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1" name="Line 5"/>
          <p:cNvSpPr>
            <a:spLocks noChangeShapeType="1"/>
          </p:cNvSpPr>
          <p:nvPr/>
        </p:nvSpPr>
        <p:spPr bwMode="auto">
          <a:xfrm flipH="1">
            <a:off x="2133600" y="2438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2" name="Line 6"/>
          <p:cNvSpPr>
            <a:spLocks noChangeShapeType="1"/>
          </p:cNvSpPr>
          <p:nvPr/>
        </p:nvSpPr>
        <p:spPr bwMode="auto">
          <a:xfrm flipH="1">
            <a:off x="2133600" y="4876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3" name="Line 7"/>
          <p:cNvSpPr>
            <a:spLocks noChangeShapeType="1"/>
          </p:cNvSpPr>
          <p:nvPr/>
        </p:nvSpPr>
        <p:spPr bwMode="auto">
          <a:xfrm>
            <a:off x="2133600" y="24384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4" name="Line 8"/>
          <p:cNvSpPr>
            <a:spLocks noChangeShapeType="1"/>
          </p:cNvSpPr>
          <p:nvPr/>
        </p:nvSpPr>
        <p:spPr bwMode="auto">
          <a:xfrm flipH="1">
            <a:off x="18288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5" name="Line 9"/>
          <p:cNvSpPr>
            <a:spLocks noChangeShapeType="1"/>
          </p:cNvSpPr>
          <p:nvPr/>
        </p:nvSpPr>
        <p:spPr bwMode="auto">
          <a:xfrm flipH="1">
            <a:off x="4267200" y="1828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6" name="Line 10"/>
          <p:cNvSpPr>
            <a:spLocks noChangeShapeType="1"/>
          </p:cNvSpPr>
          <p:nvPr/>
        </p:nvSpPr>
        <p:spPr bwMode="auto">
          <a:xfrm flipH="1">
            <a:off x="4267200" y="3048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7" name="Line 11"/>
          <p:cNvSpPr>
            <a:spLocks noChangeShapeType="1"/>
          </p:cNvSpPr>
          <p:nvPr/>
        </p:nvSpPr>
        <p:spPr bwMode="auto">
          <a:xfrm flipH="1">
            <a:off x="4267200" y="4267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8" name="Line 12"/>
          <p:cNvSpPr>
            <a:spLocks noChangeShapeType="1"/>
          </p:cNvSpPr>
          <p:nvPr/>
        </p:nvSpPr>
        <p:spPr bwMode="auto">
          <a:xfrm flipH="1">
            <a:off x="4267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9" name="Line 13"/>
          <p:cNvSpPr>
            <a:spLocks noChangeShapeType="1"/>
          </p:cNvSpPr>
          <p:nvPr/>
        </p:nvSpPr>
        <p:spPr bwMode="auto">
          <a:xfrm>
            <a:off x="4267200" y="1828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0" name="Line 14"/>
          <p:cNvSpPr>
            <a:spLocks noChangeShapeType="1"/>
          </p:cNvSpPr>
          <p:nvPr/>
        </p:nvSpPr>
        <p:spPr bwMode="auto">
          <a:xfrm flipH="1">
            <a:off x="4038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1" name="Line 15"/>
          <p:cNvSpPr>
            <a:spLocks noChangeShapeType="1"/>
          </p:cNvSpPr>
          <p:nvPr/>
        </p:nvSpPr>
        <p:spPr bwMode="auto">
          <a:xfrm flipH="1">
            <a:off x="3886200" y="487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2" name="Line 16"/>
          <p:cNvSpPr>
            <a:spLocks noChangeShapeType="1"/>
          </p:cNvSpPr>
          <p:nvPr/>
        </p:nvSpPr>
        <p:spPr bwMode="auto">
          <a:xfrm>
            <a:off x="4267200" y="42672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3" name="Line 17"/>
          <p:cNvSpPr>
            <a:spLocks noChangeShapeType="1"/>
          </p:cNvSpPr>
          <p:nvPr/>
        </p:nvSpPr>
        <p:spPr bwMode="auto">
          <a:xfrm flipH="1">
            <a:off x="6400800" y="2743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4" name="Line 18"/>
          <p:cNvSpPr>
            <a:spLocks noChangeShapeType="1"/>
          </p:cNvSpPr>
          <p:nvPr/>
        </p:nvSpPr>
        <p:spPr bwMode="auto">
          <a:xfrm flipH="1">
            <a:off x="6400800" y="3352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5" name="Line 19"/>
          <p:cNvSpPr>
            <a:spLocks noChangeShapeType="1"/>
          </p:cNvSpPr>
          <p:nvPr/>
        </p:nvSpPr>
        <p:spPr bwMode="auto">
          <a:xfrm flipH="1">
            <a:off x="64008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6" name="Line 20"/>
          <p:cNvSpPr>
            <a:spLocks noChangeShapeType="1"/>
          </p:cNvSpPr>
          <p:nvPr/>
        </p:nvSpPr>
        <p:spPr bwMode="auto">
          <a:xfrm flipH="1">
            <a:off x="64008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7" name="Line 21"/>
          <p:cNvSpPr>
            <a:spLocks noChangeShapeType="1"/>
          </p:cNvSpPr>
          <p:nvPr/>
        </p:nvSpPr>
        <p:spPr bwMode="auto">
          <a:xfrm>
            <a:off x="6705600" y="1371600"/>
            <a:ext cx="16002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8" name="Line 22"/>
          <p:cNvSpPr>
            <a:spLocks noChangeShapeType="1"/>
          </p:cNvSpPr>
          <p:nvPr/>
        </p:nvSpPr>
        <p:spPr bwMode="auto">
          <a:xfrm>
            <a:off x="6705600" y="1676400"/>
            <a:ext cx="1600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9" name="Line 23"/>
          <p:cNvSpPr>
            <a:spLocks noChangeShapeType="1"/>
          </p:cNvSpPr>
          <p:nvPr/>
        </p:nvSpPr>
        <p:spPr bwMode="auto">
          <a:xfrm>
            <a:off x="6705600" y="19812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0" name="Line 24"/>
          <p:cNvSpPr>
            <a:spLocks noChangeShapeType="1"/>
          </p:cNvSpPr>
          <p:nvPr/>
        </p:nvSpPr>
        <p:spPr bwMode="auto">
          <a:xfrm>
            <a:off x="6705600" y="2286000"/>
            <a:ext cx="1600200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1" name="Line 25"/>
          <p:cNvSpPr>
            <a:spLocks noChangeShapeType="1"/>
          </p:cNvSpPr>
          <p:nvPr/>
        </p:nvSpPr>
        <p:spPr bwMode="auto">
          <a:xfrm>
            <a:off x="6705600" y="25908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2" name="Line 26"/>
          <p:cNvSpPr>
            <a:spLocks noChangeShapeType="1"/>
          </p:cNvSpPr>
          <p:nvPr/>
        </p:nvSpPr>
        <p:spPr bwMode="auto">
          <a:xfrm>
            <a:off x="6705600" y="2895600"/>
            <a:ext cx="16002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3" name="Line 27"/>
          <p:cNvSpPr>
            <a:spLocks noChangeShapeType="1"/>
          </p:cNvSpPr>
          <p:nvPr/>
        </p:nvSpPr>
        <p:spPr bwMode="auto">
          <a:xfrm>
            <a:off x="6705600" y="32004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4" name="Line 28"/>
          <p:cNvSpPr>
            <a:spLocks noChangeShapeType="1"/>
          </p:cNvSpPr>
          <p:nvPr/>
        </p:nvSpPr>
        <p:spPr bwMode="auto">
          <a:xfrm>
            <a:off x="6705600" y="3505200"/>
            <a:ext cx="1600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5" name="Line 29"/>
          <p:cNvSpPr>
            <a:spLocks noChangeShapeType="1"/>
          </p:cNvSpPr>
          <p:nvPr/>
        </p:nvSpPr>
        <p:spPr bwMode="auto">
          <a:xfrm>
            <a:off x="6705600" y="3810000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6" name="Line 30"/>
          <p:cNvSpPr>
            <a:spLocks noChangeShapeType="1"/>
          </p:cNvSpPr>
          <p:nvPr/>
        </p:nvSpPr>
        <p:spPr bwMode="auto">
          <a:xfrm>
            <a:off x="6705600" y="4114800"/>
            <a:ext cx="16002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7" name="Line 31"/>
          <p:cNvSpPr>
            <a:spLocks noChangeShapeType="1"/>
          </p:cNvSpPr>
          <p:nvPr/>
        </p:nvSpPr>
        <p:spPr bwMode="auto">
          <a:xfrm>
            <a:off x="6705600" y="44196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8" name="Line 32"/>
          <p:cNvSpPr>
            <a:spLocks noChangeShapeType="1"/>
          </p:cNvSpPr>
          <p:nvPr/>
        </p:nvSpPr>
        <p:spPr bwMode="auto">
          <a:xfrm>
            <a:off x="6705600" y="4724400"/>
            <a:ext cx="16002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9" name="Line 33"/>
          <p:cNvSpPr>
            <a:spLocks noChangeShapeType="1"/>
          </p:cNvSpPr>
          <p:nvPr/>
        </p:nvSpPr>
        <p:spPr bwMode="auto">
          <a:xfrm>
            <a:off x="6705600" y="5029200"/>
            <a:ext cx="1600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0" name="Line 34"/>
          <p:cNvSpPr>
            <a:spLocks noChangeShapeType="1"/>
          </p:cNvSpPr>
          <p:nvPr/>
        </p:nvSpPr>
        <p:spPr bwMode="auto">
          <a:xfrm>
            <a:off x="6705600" y="5334000"/>
            <a:ext cx="16002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1" name="Line 35"/>
          <p:cNvSpPr>
            <a:spLocks noChangeShapeType="1"/>
          </p:cNvSpPr>
          <p:nvPr/>
        </p:nvSpPr>
        <p:spPr bwMode="auto">
          <a:xfrm>
            <a:off x="6705600" y="5638800"/>
            <a:ext cx="1600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2" name="Line 36"/>
          <p:cNvSpPr>
            <a:spLocks noChangeShapeType="1"/>
          </p:cNvSpPr>
          <p:nvPr/>
        </p:nvSpPr>
        <p:spPr bwMode="auto">
          <a:xfrm>
            <a:off x="6705600" y="5943600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3" name="Line 37"/>
          <p:cNvSpPr>
            <a:spLocks noChangeShapeType="1"/>
          </p:cNvSpPr>
          <p:nvPr/>
        </p:nvSpPr>
        <p:spPr bwMode="auto">
          <a:xfrm flipH="1">
            <a:off x="64008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4" name="Line 38"/>
          <p:cNvSpPr>
            <a:spLocks noChangeShapeType="1"/>
          </p:cNvSpPr>
          <p:nvPr/>
        </p:nvSpPr>
        <p:spPr bwMode="auto">
          <a:xfrm flipH="1">
            <a:off x="6400800" y="2133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5" name="Line 39"/>
          <p:cNvSpPr>
            <a:spLocks noChangeShapeType="1"/>
          </p:cNvSpPr>
          <p:nvPr/>
        </p:nvSpPr>
        <p:spPr bwMode="auto">
          <a:xfrm>
            <a:off x="6400800" y="1524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6" name="Line 40"/>
          <p:cNvSpPr>
            <a:spLocks noChangeShapeType="1"/>
          </p:cNvSpPr>
          <p:nvPr/>
        </p:nvSpPr>
        <p:spPr bwMode="auto">
          <a:xfrm flipH="1">
            <a:off x="6096000" y="182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7" name="Line 41"/>
          <p:cNvSpPr>
            <a:spLocks noChangeShapeType="1"/>
          </p:cNvSpPr>
          <p:nvPr/>
        </p:nvSpPr>
        <p:spPr bwMode="auto">
          <a:xfrm flipH="1">
            <a:off x="6400800" y="5181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8" name="Line 42"/>
          <p:cNvSpPr>
            <a:spLocks noChangeShapeType="1"/>
          </p:cNvSpPr>
          <p:nvPr/>
        </p:nvSpPr>
        <p:spPr bwMode="auto">
          <a:xfrm flipH="1">
            <a:off x="6400800" y="5791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9" name="Line 43"/>
          <p:cNvSpPr>
            <a:spLocks noChangeShapeType="1"/>
          </p:cNvSpPr>
          <p:nvPr/>
        </p:nvSpPr>
        <p:spPr bwMode="auto">
          <a:xfrm>
            <a:off x="6400800" y="5181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0" name="Line 44"/>
          <p:cNvSpPr>
            <a:spLocks noChangeShapeType="1"/>
          </p:cNvSpPr>
          <p:nvPr/>
        </p:nvSpPr>
        <p:spPr bwMode="auto">
          <a:xfrm flipH="1">
            <a:off x="60960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1" name="Line 45"/>
          <p:cNvSpPr>
            <a:spLocks noChangeShapeType="1"/>
          </p:cNvSpPr>
          <p:nvPr/>
        </p:nvSpPr>
        <p:spPr bwMode="auto">
          <a:xfrm flipH="1">
            <a:off x="60960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2" name="Line 46"/>
          <p:cNvSpPr>
            <a:spLocks noChangeShapeType="1"/>
          </p:cNvSpPr>
          <p:nvPr/>
        </p:nvSpPr>
        <p:spPr bwMode="auto">
          <a:xfrm flipH="1">
            <a:off x="60960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3" name="Line 47"/>
          <p:cNvSpPr>
            <a:spLocks noChangeShapeType="1"/>
          </p:cNvSpPr>
          <p:nvPr/>
        </p:nvSpPr>
        <p:spPr bwMode="auto">
          <a:xfrm>
            <a:off x="6400800" y="3962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4" name="Line 48"/>
          <p:cNvSpPr>
            <a:spLocks noChangeShapeType="1"/>
          </p:cNvSpPr>
          <p:nvPr/>
        </p:nvSpPr>
        <p:spPr bwMode="auto">
          <a:xfrm>
            <a:off x="6400800" y="2743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5" name="Line 49"/>
          <p:cNvSpPr>
            <a:spLocks noChangeShapeType="1"/>
          </p:cNvSpPr>
          <p:nvPr/>
        </p:nvSpPr>
        <p:spPr bwMode="auto">
          <a:xfrm>
            <a:off x="5638800" y="5715000"/>
            <a:ext cx="152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6" name="Line 50"/>
          <p:cNvSpPr>
            <a:spLocks noChangeShapeType="1"/>
          </p:cNvSpPr>
          <p:nvPr/>
        </p:nvSpPr>
        <p:spPr bwMode="auto">
          <a:xfrm>
            <a:off x="44958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7" name="Line 51"/>
          <p:cNvSpPr>
            <a:spLocks noChangeShapeType="1"/>
          </p:cNvSpPr>
          <p:nvPr/>
        </p:nvSpPr>
        <p:spPr bwMode="auto">
          <a:xfrm>
            <a:off x="54102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8" name="Line 52"/>
          <p:cNvSpPr>
            <a:spLocks noChangeShapeType="1"/>
          </p:cNvSpPr>
          <p:nvPr/>
        </p:nvSpPr>
        <p:spPr bwMode="auto">
          <a:xfrm>
            <a:off x="4724400" y="57150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6" name="Line 60"/>
          <p:cNvSpPr>
            <a:spLocks noChangeShapeType="1"/>
          </p:cNvSpPr>
          <p:nvPr/>
        </p:nvSpPr>
        <p:spPr bwMode="auto">
          <a:xfrm>
            <a:off x="4495800" y="52578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7" name="Line 61"/>
          <p:cNvSpPr>
            <a:spLocks noChangeShapeType="1"/>
          </p:cNvSpPr>
          <p:nvPr/>
        </p:nvSpPr>
        <p:spPr bwMode="auto">
          <a:xfrm>
            <a:off x="5486400" y="52578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8" name="Line 62"/>
          <p:cNvSpPr>
            <a:spLocks noChangeShapeType="1"/>
          </p:cNvSpPr>
          <p:nvPr/>
        </p:nvSpPr>
        <p:spPr bwMode="auto">
          <a:xfrm>
            <a:off x="4495800" y="4495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9" name="Line 63"/>
          <p:cNvSpPr>
            <a:spLocks noChangeShapeType="1"/>
          </p:cNvSpPr>
          <p:nvPr/>
        </p:nvSpPr>
        <p:spPr bwMode="auto">
          <a:xfrm>
            <a:off x="4953000" y="4495800"/>
            <a:ext cx="914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0" name="Line 64"/>
          <p:cNvSpPr>
            <a:spLocks noChangeShapeType="1"/>
          </p:cNvSpPr>
          <p:nvPr/>
        </p:nvSpPr>
        <p:spPr bwMode="auto">
          <a:xfrm>
            <a:off x="5867400" y="4495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1" name="Line 65"/>
          <p:cNvSpPr>
            <a:spLocks noChangeShapeType="1"/>
          </p:cNvSpPr>
          <p:nvPr/>
        </p:nvSpPr>
        <p:spPr bwMode="auto">
          <a:xfrm>
            <a:off x="4495800" y="4038600"/>
            <a:ext cx="9906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2" name="Line 66"/>
          <p:cNvSpPr>
            <a:spLocks noChangeShapeType="1"/>
          </p:cNvSpPr>
          <p:nvPr/>
        </p:nv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3" name="Line 67"/>
          <p:cNvSpPr>
            <a:spLocks noChangeShapeType="1"/>
          </p:cNvSpPr>
          <p:nvPr/>
        </p:nvSpPr>
        <p:spPr bwMode="auto">
          <a:xfrm>
            <a:off x="4495800" y="20574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4" name="Line 68"/>
          <p:cNvSpPr>
            <a:spLocks noChangeShapeType="1"/>
          </p:cNvSpPr>
          <p:nvPr/>
        </p:nvSpPr>
        <p:spPr bwMode="auto">
          <a:xfrm>
            <a:off x="5943600" y="16002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5" name="Line 69"/>
          <p:cNvSpPr>
            <a:spLocks noChangeShapeType="1"/>
          </p:cNvSpPr>
          <p:nvPr/>
        </p:nvSpPr>
        <p:spPr bwMode="auto">
          <a:xfrm>
            <a:off x="4495800" y="1600200"/>
            <a:ext cx="1447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6" name="Line 70"/>
          <p:cNvSpPr>
            <a:spLocks noChangeShapeType="1"/>
          </p:cNvSpPr>
          <p:nvPr/>
        </p:nvSpPr>
        <p:spPr bwMode="auto">
          <a:xfrm>
            <a:off x="4495800" y="28194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7" name="Line 71"/>
          <p:cNvSpPr>
            <a:spLocks noChangeShapeType="1"/>
          </p:cNvSpPr>
          <p:nvPr/>
        </p:nvSpPr>
        <p:spPr bwMode="auto">
          <a:xfrm>
            <a:off x="4495800" y="32766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8" name="Line 72"/>
          <p:cNvSpPr>
            <a:spLocks noChangeShapeType="1"/>
          </p:cNvSpPr>
          <p:nvPr/>
        </p:nvSpPr>
        <p:spPr bwMode="auto">
          <a:xfrm>
            <a:off x="2362200" y="51816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9" name="Line 73"/>
          <p:cNvSpPr>
            <a:spLocks noChangeShapeType="1"/>
          </p:cNvSpPr>
          <p:nvPr/>
        </p:nvSpPr>
        <p:spPr bwMode="auto">
          <a:xfrm>
            <a:off x="3352800" y="51816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0" name="Line 74"/>
          <p:cNvSpPr>
            <a:spLocks noChangeShapeType="1"/>
          </p:cNvSpPr>
          <p:nvPr/>
        </p:nvSpPr>
        <p:spPr bwMode="auto">
          <a:xfrm>
            <a:off x="23622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1" name="Line 75"/>
          <p:cNvSpPr>
            <a:spLocks noChangeShapeType="1"/>
          </p:cNvSpPr>
          <p:nvPr/>
        </p:nvSpPr>
        <p:spPr bwMode="auto">
          <a:xfrm>
            <a:off x="2819400" y="4572000"/>
            <a:ext cx="152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2" name="Line 76"/>
          <p:cNvSpPr>
            <a:spLocks noChangeShapeType="1"/>
          </p:cNvSpPr>
          <p:nvPr/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3" name="Line 77"/>
          <p:cNvSpPr>
            <a:spLocks noChangeShapeType="1"/>
          </p:cNvSpPr>
          <p:nvPr/>
        </p:nvSpPr>
        <p:spPr bwMode="auto">
          <a:xfrm>
            <a:off x="2971800" y="4572000"/>
            <a:ext cx="3810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4" name="Line 78"/>
          <p:cNvSpPr>
            <a:spLocks noChangeShapeType="1"/>
          </p:cNvSpPr>
          <p:nvPr/>
        </p:nvSpPr>
        <p:spPr bwMode="auto">
          <a:xfrm>
            <a:off x="2438400" y="27432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5" name="Line 79"/>
          <p:cNvSpPr>
            <a:spLocks noChangeShapeType="1"/>
          </p:cNvSpPr>
          <p:nvPr/>
        </p:nvSpPr>
        <p:spPr bwMode="auto">
          <a:xfrm>
            <a:off x="2743200" y="2133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6" name="Line 80"/>
          <p:cNvSpPr>
            <a:spLocks noChangeShapeType="1"/>
          </p:cNvSpPr>
          <p:nvPr/>
        </p:nvSpPr>
        <p:spPr bwMode="auto">
          <a:xfrm>
            <a:off x="3886200" y="2133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7" name="Line 81"/>
          <p:cNvSpPr>
            <a:spLocks noChangeShapeType="1"/>
          </p:cNvSpPr>
          <p:nvPr/>
        </p:nvSpPr>
        <p:spPr bwMode="auto">
          <a:xfrm>
            <a:off x="2438400" y="2133600"/>
            <a:ext cx="381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8" name="Line 82"/>
          <p:cNvSpPr>
            <a:spLocks noChangeShapeType="1"/>
          </p:cNvSpPr>
          <p:nvPr/>
        </p:nvSpPr>
        <p:spPr bwMode="auto">
          <a:xfrm>
            <a:off x="1219200" y="41910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9" name="Line 83"/>
          <p:cNvSpPr>
            <a:spLocks noChangeShapeType="1"/>
          </p:cNvSpPr>
          <p:nvPr/>
        </p:nvSpPr>
        <p:spPr bwMode="auto">
          <a:xfrm>
            <a:off x="457200" y="4191000"/>
            <a:ext cx="7620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0" name="Line 84"/>
          <p:cNvSpPr>
            <a:spLocks noChangeShapeType="1"/>
          </p:cNvSpPr>
          <p:nvPr/>
        </p:nvSpPr>
        <p:spPr bwMode="auto">
          <a:xfrm>
            <a:off x="228600" y="41910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1" name="Line 85"/>
          <p:cNvSpPr>
            <a:spLocks noChangeShapeType="1"/>
          </p:cNvSpPr>
          <p:nvPr/>
        </p:nvSpPr>
        <p:spPr bwMode="auto">
          <a:xfrm>
            <a:off x="533400" y="3276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2" name="Line 86"/>
          <p:cNvSpPr>
            <a:spLocks noChangeShapeType="1"/>
          </p:cNvSpPr>
          <p:nvPr/>
        </p:nvSpPr>
        <p:spPr bwMode="auto">
          <a:xfrm>
            <a:off x="1676400" y="3276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3" name="Line 87"/>
          <p:cNvSpPr>
            <a:spLocks noChangeShapeType="1"/>
          </p:cNvSpPr>
          <p:nvPr/>
        </p:nvSpPr>
        <p:spPr bwMode="auto">
          <a:xfrm>
            <a:off x="304800" y="3276600"/>
            <a:ext cx="228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4" name="Line 88"/>
          <p:cNvSpPr>
            <a:spLocks noChangeShapeType="1"/>
          </p:cNvSpPr>
          <p:nvPr/>
        </p:nvSpPr>
        <p:spPr bwMode="auto">
          <a:xfrm>
            <a:off x="228600" y="3276600"/>
            <a:ext cx="1524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6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Expected Relationship Matrix</a:t>
            </a:r>
            <a:r>
              <a:rPr lang="en-US" sz="3200" baseline="30000">
                <a:solidFill>
                  <a:schemeClr val="tx1"/>
                </a:solidFill>
              </a:rPr>
              <a:t>1</a:t>
            </a:r>
            <a:endParaRPr lang="en-US" sz="3200">
              <a:solidFill>
                <a:schemeClr val="tx1"/>
              </a:solidFill>
            </a:endParaRPr>
          </a:p>
        </p:txBody>
      </p:sp>
      <p:graphicFrame>
        <p:nvGraphicFramePr>
          <p:cNvPr id="937987" name="Group 3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/>
                <a:gridCol w="898525"/>
                <a:gridCol w="896937"/>
                <a:gridCol w="896938"/>
                <a:gridCol w="896937"/>
                <a:gridCol w="822325"/>
                <a:gridCol w="898525"/>
                <a:gridCol w="97155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 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8086" name="Text Box 102"/>
          <p:cNvSpPr txBox="1">
            <a:spLocks noChangeArrowheads="1"/>
          </p:cNvSpPr>
          <p:nvPr/>
        </p:nvSpPr>
        <p:spPr bwMode="auto">
          <a:xfrm>
            <a:off x="533400" y="591185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 baseline="30000"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Calculated assuming that all grandparents are unrelated</a:t>
            </a:r>
          </a:p>
        </p:txBody>
      </p:sp>
      <p:sp>
        <p:nvSpPr>
          <p:cNvPr id="938087" name="Text Box 103"/>
          <p:cNvSpPr txBox="1">
            <a:spLocks noChangeArrowheads="1"/>
          </p:cNvSpPr>
          <p:nvPr/>
        </p:nvSpPr>
        <p:spPr bwMode="auto">
          <a:xfrm>
            <a:off x="1066800" y="1066800"/>
            <a:ext cx="731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1HO9167 O-Style</a:t>
            </a:r>
            <a:endParaRPr lang="en-US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9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Pedigree Relationship Matrix</a:t>
            </a:r>
            <a:endParaRPr lang="en-US" sz="3200">
              <a:solidFill>
                <a:schemeClr val="hlink"/>
              </a:solidFill>
            </a:endParaRPr>
          </a:p>
        </p:txBody>
      </p:sp>
      <p:graphicFrame>
        <p:nvGraphicFramePr>
          <p:cNvPr id="939011" name="Group 3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8138864" cy="4114800"/>
        </p:xfrm>
        <a:graphic>
          <a:graphicData uri="http://schemas.openxmlformats.org/drawingml/2006/table">
            <a:tbl>
              <a:tblPr/>
              <a:tblGrid>
                <a:gridCol w="1719263"/>
                <a:gridCol w="898525"/>
                <a:gridCol w="896937"/>
                <a:gridCol w="896938"/>
                <a:gridCol w="896937"/>
                <a:gridCol w="886048"/>
                <a:gridCol w="1008112"/>
                <a:gridCol w="936104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.334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1.037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.324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1.042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.342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1.045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.566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.581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1.060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.573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.566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.573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1.043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9110" name="Text Box 102"/>
          <p:cNvSpPr txBox="1">
            <a:spLocks noChangeArrowheads="1"/>
          </p:cNvSpPr>
          <p:nvPr/>
        </p:nvSpPr>
        <p:spPr bwMode="auto">
          <a:xfrm>
            <a:off x="1066800" y="1066800"/>
            <a:ext cx="731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1HO9167 O-Style</a:t>
            </a:r>
            <a:endParaRPr lang="en-US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9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Genomic Relationship Matrix </a:t>
            </a:r>
            <a:endParaRPr lang="en-US" sz="3200">
              <a:solidFill>
                <a:schemeClr val="hlink"/>
              </a:solidFill>
            </a:endParaRPr>
          </a:p>
        </p:txBody>
      </p:sp>
      <p:graphicFrame>
        <p:nvGraphicFramePr>
          <p:cNvPr id="940035" name="Group 3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8138864" cy="4114800"/>
        </p:xfrm>
        <a:graphic>
          <a:graphicData uri="http://schemas.openxmlformats.org/drawingml/2006/table">
            <a:tbl>
              <a:tblPr/>
              <a:tblGrid>
                <a:gridCol w="1719263"/>
                <a:gridCol w="898525"/>
                <a:gridCol w="896937"/>
                <a:gridCol w="896938"/>
                <a:gridCol w="896937"/>
                <a:gridCol w="958056"/>
                <a:gridCol w="936104"/>
                <a:gridCol w="936104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.609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.344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.292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1.139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.610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.401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.609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1.166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.626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.610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.080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1.148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.357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.292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itchFamily="34" charset="0"/>
                        </a:rPr>
                        <a:t>.401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.626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rebuchet MS" pitchFamily="34" charset="0"/>
                        </a:rPr>
                        <a:t>1.157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0134" name="Text Box 102"/>
          <p:cNvSpPr txBox="1">
            <a:spLocks noChangeArrowheads="1"/>
          </p:cNvSpPr>
          <p:nvPr/>
        </p:nvSpPr>
        <p:spPr bwMode="auto">
          <a:xfrm>
            <a:off x="1066800" y="1066800"/>
            <a:ext cx="731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1HO9167 O-Style</a:t>
            </a:r>
            <a:endParaRPr lang="en-US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8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107707</TotalTime>
  <Words>2072</Words>
  <Application>Microsoft Office PowerPoint</Application>
  <PresentationFormat>On-screen Show (4:3)</PresentationFormat>
  <Paragraphs>571</Paragraphs>
  <Slides>42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Humnst777 BT</vt:lpstr>
      <vt:lpstr>Monotype Sorts</vt:lpstr>
      <vt:lpstr>Trebuchet MS</vt:lpstr>
      <vt:lpstr>Calibri</vt:lpstr>
      <vt:lpstr>Times New Roman</vt:lpstr>
      <vt:lpstr>Wingdings</vt:lpstr>
      <vt:lpstr>smh08</vt:lpstr>
      <vt:lpstr>Worksheet</vt:lpstr>
      <vt:lpstr>Chart</vt:lpstr>
      <vt:lpstr>Computation of Large-Scale Genomic Evaluations</vt:lpstr>
      <vt:lpstr>Early genomic theory</vt:lpstr>
      <vt:lpstr>Multi-step genomic evaluations</vt:lpstr>
      <vt:lpstr>Single-step genomic evaluation </vt:lpstr>
      <vt:lpstr>Pedigree: Parents, Grandparents, etc.</vt:lpstr>
      <vt:lpstr>O-Style Haplotypes  chromosome 15</vt:lpstr>
      <vt:lpstr>Expected Relationship Matrix1</vt:lpstr>
      <vt:lpstr>Pedigree Relationship Matrix</vt:lpstr>
      <vt:lpstr>Genomic Relationship Matrix </vt:lpstr>
      <vt:lpstr>Difference (Genomic – Pedigree) </vt:lpstr>
      <vt:lpstr>Pseudocolor Plots ― O-Style</vt:lpstr>
      <vt:lpstr>1 – Step Equations</vt:lpstr>
      <vt:lpstr>Modified 1-Step Equations</vt:lpstr>
      <vt:lpstr>Genomic Algorithms Tested</vt:lpstr>
      <vt:lpstr>Genomic Algorithms (continued)</vt:lpstr>
      <vt:lpstr>Data for 1-Step Test</vt:lpstr>
      <vt:lpstr>Jersey Results  New = 1-step GPTA milk, Old = multi-step GPTA milk</vt:lpstr>
      <vt:lpstr>1-Step vs Multi-Step: Results</vt:lpstr>
      <vt:lpstr>Computation Required</vt:lpstr>
      <vt:lpstr>Remaining Issues</vt:lpstr>
      <vt:lpstr>Steps to prepare genotypes</vt:lpstr>
      <vt:lpstr>Ancestor Validation and Discovery</vt:lpstr>
      <vt:lpstr>Ancestor Discovery Results by Breed</vt:lpstr>
      <vt:lpstr>Data (Yield and Health)</vt:lpstr>
      <vt:lpstr>New Features Added</vt:lpstr>
      <vt:lpstr>Computation Required: Evaluation</vt:lpstr>
      <vt:lpstr>Computation Required: Imputation</vt:lpstr>
      <vt:lpstr>Methods to Trace Inheritance</vt:lpstr>
      <vt:lpstr>Haplotype Probabilities</vt:lpstr>
      <vt:lpstr>Haplotype Probabilities</vt:lpstr>
      <vt:lpstr>Haplotyping Program: findhap.f90 </vt:lpstr>
      <vt:lpstr>Coding of Alleles and Segments</vt:lpstr>
      <vt:lpstr>Population Haplotyping Steps</vt:lpstr>
      <vt:lpstr>Check New Genotype Against List 1st segment of chromosome 15 </vt:lpstr>
      <vt:lpstr>Net Merit by Chromosome  Freddie - highest Net Merit bull</vt:lpstr>
      <vt:lpstr>Net Merit by Chromosome  O Man – Sire of Freddie</vt:lpstr>
      <vt:lpstr>Net Merit by Chromosome  Die-Hard - maternal grandsire</vt:lpstr>
      <vt:lpstr>Net Merit by Chromosome  Planet – high Net Merit bull</vt:lpstr>
      <vt:lpstr>What’s the best cow we can make?</vt:lpstr>
      <vt:lpstr>Conclusions</vt:lpstr>
      <vt:lpstr>Conclusions</vt:lpstr>
      <vt:lpstr>Acknowledgments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paul vanraden</cp:lastModifiedBy>
  <cp:revision>5439</cp:revision>
  <cp:lastPrinted>2001-08-24T14:44:42Z</cp:lastPrinted>
  <dcterms:created xsi:type="dcterms:W3CDTF">2002-07-16T13:01:30Z</dcterms:created>
  <dcterms:modified xsi:type="dcterms:W3CDTF">2013-05-08T22:18:04Z</dcterms:modified>
  <cp:category>Interbull</cp:category>
</cp:coreProperties>
</file>