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9" r:id="rId13"/>
    <p:sldId id="267" r:id="rId14"/>
    <p:sldId id="272" r:id="rId15"/>
    <p:sldId id="274" r:id="rId16"/>
    <p:sldId id="273" r:id="rId17"/>
    <p:sldId id="270" r:id="rId18"/>
    <p:sldId id="268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Monotype Sorts" pitchFamily="2" charset="2"/>
      <p:regular r:id="rId28"/>
    </p:embeddedFont>
    <p:embeddedFont>
      <p:font typeface="Balloon XBd BT" pitchFamily="66" charset="0"/>
      <p:regular r:id="rId29"/>
    </p:embeddedFont>
    <p:embeddedFont>
      <p:font typeface="Aharoni" pitchFamily="2" charset="-79"/>
      <p:bold r:id="rId30"/>
    </p:embeddedFont>
    <p:embeddedFont>
      <p:font typeface="Humnst777 BT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AFFFDC"/>
    <a:srgbClr val="AFFFEA"/>
    <a:srgbClr val="00228E"/>
    <a:srgbClr val="006600"/>
    <a:srgbClr val="000066"/>
    <a:srgbClr val="CCECFF"/>
    <a:srgbClr val="CCFF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541"/>
          <c:y val="3.2933221725665013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-47.38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216.85000000000034</c:v>
                </c:pt>
                <c:pt idx="13">
                  <c:v>316.77999999999969</c:v>
                </c:pt>
                <c:pt idx="14">
                  <c:v>420.58</c:v>
                </c:pt>
                <c:pt idx="15">
                  <c:v>532.94999999999948</c:v>
                </c:pt>
              </c:numCache>
            </c:numRef>
          </c:val>
        </c:ser>
        <c:gapWidth val="50"/>
        <c:axId val="225667328"/>
        <c:axId val="225673600"/>
      </c:barChart>
      <c:catAx>
        <c:axId val="225667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25673600"/>
        <c:crossesAt val="-300"/>
        <c:auto val="1"/>
        <c:lblAlgn val="ctr"/>
        <c:lblOffset val="20"/>
        <c:tickLblSkip val="1"/>
      </c:catAx>
      <c:valAx>
        <c:axId val="225673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3E-2"/>
              <c:y val="0.21910143058056769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25667328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" y="3763132"/>
            <a:ext cx="7772400" cy="236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George</a:t>
            </a:r>
            <a:r>
              <a:rPr lang="en-US" sz="3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R. Wiggans</a:t>
            </a:r>
          </a:p>
          <a:p>
            <a:pPr>
              <a:spcBef>
                <a:spcPts val="300"/>
              </a:spcBef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3400"/>
              </a:lnSpc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3400"/>
              </a:lnSpc>
              <a:spcAft>
                <a:spcPts val="300"/>
              </a:spcAft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r>
              <a:rPr lang="en-US" sz="2600" b="1" baseline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="" xmlns:p14="http://schemas.microsoft.com/office/powerpoint/2010/main" val="523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3B5277-C203-9E41-BC7A-EC594562CB3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987F4-2698-C045-A313-9C45E9F7EF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2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 flip="none" rotWithShape="0">
          <a:gsLst>
            <a:gs pos="0">
              <a:srgbClr val="000066"/>
            </a:gs>
            <a:gs pos="48000">
              <a:srgbClr val="000066"/>
            </a:gs>
            <a:gs pos="55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3763132"/>
            <a:ext cx="7772400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George</a:t>
            </a:r>
            <a:r>
              <a:rPr lang="en-US" sz="3600" b="1" baseline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R. Wiggans</a:t>
            </a:r>
          </a:p>
          <a:p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r>
              <a:rPr lang="en-US" sz="2800" b="1" baseline="0" dirty="0" smtClean="0">
                <a:solidFill>
                  <a:srgbClr val="00480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800" b="1" dirty="0">
              <a:solidFill>
                <a:srgbClr val="00480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ARS Big Data Workshop – July 16, 2015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215"/>
            <a:ext cx="7772400" cy="30777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 smtClean="0"/>
              <a:t>Big data in support of</a:t>
            </a:r>
            <a:br>
              <a:rPr lang="en-US" sz="4800" dirty="0" smtClean="0"/>
            </a:br>
            <a:r>
              <a:rPr lang="en-US" sz="4800" dirty="0" smtClean="0"/>
              <a:t>genetic improvement</a:t>
            </a:r>
            <a:br>
              <a:rPr lang="en-US" sz="4800" dirty="0" smtClean="0"/>
            </a:br>
            <a:r>
              <a:rPr lang="en-US" sz="4800" dirty="0" smtClean="0"/>
              <a:t>of dairy cattle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71587" y="1502671"/>
            <a:ext cx="2971800" cy="2133116"/>
            <a:chOff x="5971587" y="1502671"/>
            <a:chExt cx="2971800" cy="2133116"/>
          </a:xfrm>
        </p:grpSpPr>
        <p:pic>
          <p:nvPicPr>
            <p:cNvPr id="5" name="Picture 4" descr="cowsil.gif"/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56" t="786" r="556" b="786"/>
            <a:stretch>
              <a:fillRect/>
            </a:stretch>
          </p:blipFill>
          <p:spPr>
            <a:xfrm>
              <a:off x="5971587" y="1502671"/>
              <a:ext cx="2880360" cy="2057400"/>
            </a:xfrm>
            <a:prstGeom prst="rect">
              <a:avLst/>
            </a:prstGeom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980914" y="1627632"/>
              <a:ext cx="2962473" cy="2008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i="0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                                                                                       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100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                                                                                        011110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                                                                                 1220020012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                                                                          02121110111121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101111001121100020122002220111120210120021112211002111202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00111100101101101022001100220110112002011010202221211221012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20100111000112202212221120211201202010020220200021221110002 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2112201110121001112111021121100201021000220002022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20100020110000220221102211210112111012222001201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1222002000200202020122211002222222002212111122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210021111200110111011200202220001112011010212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112121110202210021120121100111110211121102000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12200010110111020220022111010201112111101122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2021021021211011022122001211011211012022011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01     2220021002110001110021102110111000222002112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2     212121100022201020022221200122112121011101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11    200201102020012222220021110           20011201</a:t>
              </a:r>
              <a:b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</a:b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211122   10101121211    122200                     202111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2112      12112121                                             10120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1021        01                                                         11220</a:t>
              </a:r>
              <a:b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</a:b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012           10                                                         0   21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00             2                                                          2   11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12             1                                                         0   21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1              2                                                       12001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2               0                                                             12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22</a:t>
              </a:r>
            </a:p>
            <a:p>
              <a:pPr eaLnBrk="0" hangingPunct="0">
                <a:lnSpc>
                  <a:spcPct val="98000"/>
                </a:lnSpc>
                <a:defRPr/>
              </a:pPr>
              <a:r>
                <a:rPr lang="en-US" sz="485" b="1" kern="1000" dirty="0">
                  <a:solidFill>
                    <a:srgbClr val="00563F"/>
                  </a:solidFill>
                  <a:latin typeface="Verdana" pitchFamily="34" charset="0"/>
                </a:rPr>
                <a:t> </a:t>
              </a:r>
              <a:r>
                <a:rPr lang="en-US" sz="485" b="1" kern="1000" dirty="0" smtClean="0">
                  <a:solidFill>
                    <a:srgbClr val="00563F"/>
                  </a:solidFill>
                  <a:latin typeface="Verdana" pitchFamily="34" charset="0"/>
                </a:rPr>
                <a:t>                                  `</a:t>
              </a:r>
              <a:endParaRPr lang="en-US" sz="485" b="1" kern="1000" dirty="0">
                <a:solidFill>
                  <a:srgbClr val="00563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36016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Council on Dairy Cattle Breeding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Database maintenance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Calculation and distribution of genetic merit estimates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Interface with evaluation users and data suppliers</a:t>
            </a:r>
          </a:p>
          <a:p>
            <a:pPr>
              <a:lnSpc>
                <a:spcPts val="3200"/>
              </a:lnSpc>
              <a:spcAft>
                <a:spcPts val="12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ARS</a:t>
            </a:r>
          </a:p>
          <a:p>
            <a:pPr lvl="1">
              <a:lnSpc>
                <a:spcPts val="3200"/>
              </a:lnSpc>
              <a:spcAft>
                <a:spcPts val="36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Research and development using data made available by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Massive amount of genomic data 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Clr>
                <a:srgbClr val="00563F"/>
              </a:buClr>
              <a:buSzPct val="100000"/>
              <a:buFont typeface="Monotype Sorts" pitchFamily="2" charset="2"/>
              <a:buChar char=""/>
            </a:pPr>
            <a:r>
              <a:rPr lang="en-US" sz="2800" dirty="0" smtClean="0">
                <a:solidFill>
                  <a:srgbClr val="00563F"/>
                </a:solidFill>
              </a:rPr>
              <a:t>Location of causal genetic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Investigation of haplotypes never found in a homozygous state 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Clr>
                <a:srgbClr val="00563F"/>
              </a:buClr>
              <a:buSzPct val="100000"/>
              <a:buFont typeface="Monotype Sorts" pitchFamily="2" charset="2"/>
              <a:buChar char="Ü"/>
            </a:pPr>
            <a:r>
              <a:rPr lang="en-US" sz="2800" dirty="0" smtClean="0">
                <a:solidFill>
                  <a:srgbClr val="00563F"/>
                </a:solidFill>
              </a:rPr>
              <a:t>Discovery of chromosomal abnormalities resulting in early embryonic death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Investigation of sons of heterozygous sires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563F"/>
              </a:buClr>
              <a:buSzPct val="100000"/>
              <a:buFont typeface="Monotype Sorts" pitchFamily="2" charset="2"/>
              <a:buChar char="Ü"/>
            </a:pPr>
            <a:r>
              <a:rPr lang="en-US" sz="2800" dirty="0" smtClean="0">
                <a:solidFill>
                  <a:srgbClr val="00563F"/>
                </a:solidFill>
              </a:rPr>
              <a:t>Specific markers associated with differences between sons by haplotype</a:t>
            </a:r>
            <a:endParaRPr lang="en-US" sz="28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91279" y="13741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sequence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Sequence available from 1000 Bull Genomes Project hosted in Australia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Project funded by industry to sequence over 200 bulls to create a </a:t>
            </a:r>
            <a:r>
              <a:rPr lang="en-US" sz="3000" dirty="0" err="1" smtClean="0"/>
              <a:t>haplotype</a:t>
            </a:r>
            <a:r>
              <a:rPr lang="en-US" sz="3000" dirty="0" smtClean="0"/>
              <a:t> library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A posteriori granddaughter design to locate chromosomal segments of interest from 71 bulls each with over 100 genotyped and progeny-tested 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Imputing sequence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42296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err="1" smtClean="0">
                <a:latin typeface="+mn-lt"/>
              </a:rPr>
              <a:t>Haplotype</a:t>
            </a:r>
            <a:r>
              <a:rPr lang="en-US" sz="3000" dirty="0" smtClean="0">
                <a:latin typeface="+mn-lt"/>
              </a:rPr>
              <a:t> library supports imputation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>
                <a:latin typeface="+mn-lt"/>
              </a:rPr>
              <a:t>Genotypes from genotyping chips can be imputed to full sequence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>
                <a:latin typeface="+mn-lt"/>
              </a:rPr>
              <a:t>Lower accuracy of sequence data compared with chip genotypes accommodated by dealing in dosages to represent allele content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>
                <a:latin typeface="+mn-lt"/>
              </a:rPr>
              <a:t>Findhap v4 </a:t>
            </a:r>
            <a:r>
              <a:rPr lang="en-US" sz="3000" dirty="0" smtClean="0">
                <a:solidFill>
                  <a:srgbClr val="00563F"/>
                </a:solidFill>
                <a:latin typeface="+mn-lt"/>
              </a:rPr>
              <a:t>(VanRaden)</a:t>
            </a:r>
            <a:r>
              <a:rPr lang="en-US" sz="3000" dirty="0" smtClean="0">
                <a:latin typeface="+mn-lt"/>
              </a:rPr>
              <a:t> fast and more accurate than Beagle at low ×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sequence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21833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Alignment – determining location of chromosomal segments provided by sequencer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err="1" smtClean="0"/>
              <a:t>Findmap</a:t>
            </a:r>
            <a:r>
              <a:rPr lang="en-US" sz="2800" dirty="0" smtClean="0"/>
              <a:t> – matches segment against library of haplotypes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Preserves low-frequency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Does not identify new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Uses a hash table to find variant enabling rapid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Accuracy of Findhap vs. Beagle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55613" y="1323138"/>
          <a:ext cx="82296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/>
                <a:gridCol w="1417320"/>
                <a:gridCol w="1005840"/>
                <a:gridCol w="228600"/>
                <a:gridCol w="1463040"/>
                <a:gridCol w="320040"/>
                <a:gridCol w="1005840"/>
                <a:gridCol w="228600"/>
                <a:gridCol w="1463040"/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Sequence</a:t>
                      </a:r>
                      <a:r>
                        <a:rPr lang="en-US" sz="2400" b="1" baseline="0" dirty="0" smtClean="0">
                          <a:solidFill>
                            <a:srgbClr val="00563F"/>
                          </a:solidFill>
                        </a:rPr>
                        <a:t> + </a:t>
                      </a:r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HD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Imputed from HD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Depth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Correct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Correlation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Correct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63F"/>
                          </a:solidFill>
                        </a:rPr>
                        <a:t>Correlation</a:t>
                      </a:r>
                      <a:endParaRPr lang="en-US" sz="24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337F"/>
                          </a:solidFill>
                        </a:rPr>
                        <a:t>Findhap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8×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98.7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0.981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95.0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0.926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4×</a:t>
                      </a:r>
                      <a:endParaRPr lang="en-US" sz="2400" b="1" dirty="0">
                        <a:solidFill>
                          <a:srgbClr val="00337F"/>
                        </a:solidFill>
                        <a:latin typeface="+mn-lt"/>
                        <a:cs typeface="Aharoni" pitchFamily="2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95.8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0.939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93.1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0.897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2×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91.3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0.879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89.2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0.837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Beagle</a:t>
                      </a: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8×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99.0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0.984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97.1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0.956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13716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4×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95.0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0.918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78.2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0.582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2×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79.5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0.602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63.5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7F"/>
                          </a:solidFill>
                        </a:rPr>
                        <a:t>0.100</a:t>
                      </a:r>
                      <a:endParaRPr lang="en-US" sz="24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029200"/>
            <a:ext cx="4500014" cy="666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00563F"/>
                </a:solidFill>
              </a:rPr>
              <a:t>*250 bulls had sequence + HD;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00563F"/>
                </a:solidFill>
              </a:rPr>
              <a:t>  250 others were imputed from HD</a:t>
            </a:r>
            <a:endParaRPr lang="en-US" sz="2400" b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and 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Disk storage being added</a:t>
            </a:r>
          </a:p>
          <a:p>
            <a:pPr lvl="1">
              <a:lnSpc>
                <a:spcPts val="3400"/>
              </a:lnSpc>
              <a:spcBef>
                <a:spcPts val="0"/>
              </a:spcBef>
              <a:spcAft>
                <a:spcPts val="48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Compression option being investigated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000" dirty="0" smtClean="0"/>
              <a:t>Back up to tape with weekly submission to off-site storage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Expect to have internet 2 connection</a:t>
            </a:r>
          </a:p>
          <a:p>
            <a:pPr lvl="1">
              <a:lnSpc>
                <a:spcPts val="3400"/>
              </a:lnSpc>
              <a:spcBef>
                <a:spcPts val="0"/>
              </a:spcBef>
              <a:spcAft>
                <a:spcPts val="36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Facilitate sharing of sequence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7112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Highly successful program leading to annual increases in genetic merit for production 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Large database of phenotypic and genomic data provided by industry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Research projects to determine mechanism of genetic control of economically important traits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/>
              <a:t>Data processing techniques developed so that rapid turnaround could be realized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80769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Genetic improvement of dairy cattle for economically important traits</a:t>
            </a:r>
          </a:p>
          <a:p>
            <a:pPr lvl="1">
              <a:lnSpc>
                <a:spcPts val="3400"/>
              </a:lnSpc>
              <a:spcAft>
                <a:spcPts val="1500"/>
              </a:spcAft>
            </a:pPr>
            <a:r>
              <a:rPr lang="en-US" sz="3000" dirty="0" smtClean="0"/>
              <a:t>Yield </a:t>
            </a:r>
            <a:r>
              <a:rPr lang="en-US" sz="3000" dirty="0" smtClean="0">
                <a:solidFill>
                  <a:srgbClr val="00563F"/>
                </a:solidFill>
              </a:rPr>
              <a:t>(milk, fat, and protein)</a:t>
            </a:r>
          </a:p>
          <a:p>
            <a:pPr lvl="1">
              <a:lnSpc>
                <a:spcPts val="3400"/>
              </a:lnSpc>
              <a:spcAft>
                <a:spcPts val="1500"/>
              </a:spcAft>
            </a:pPr>
            <a:r>
              <a:rPr lang="en-US" sz="3000" dirty="0" smtClean="0"/>
              <a:t>Conformation </a:t>
            </a:r>
            <a:r>
              <a:rPr lang="en-US" sz="3000" dirty="0" smtClean="0">
                <a:solidFill>
                  <a:srgbClr val="00563F"/>
                </a:solidFill>
              </a:rPr>
              <a:t>(overall and individual traits)</a:t>
            </a:r>
          </a:p>
          <a:p>
            <a:pPr lvl="1">
              <a:lnSpc>
                <a:spcPts val="3400"/>
              </a:lnSpc>
              <a:spcAft>
                <a:spcPts val="1500"/>
              </a:spcAft>
            </a:pPr>
            <a:r>
              <a:rPr lang="en-US" sz="3000" dirty="0" smtClean="0"/>
              <a:t>Longevity </a:t>
            </a:r>
            <a:r>
              <a:rPr lang="en-US" sz="3000" dirty="0" smtClean="0">
                <a:solidFill>
                  <a:srgbClr val="00563F"/>
                </a:solidFill>
              </a:rPr>
              <a:t>(productive life)</a:t>
            </a:r>
          </a:p>
          <a:p>
            <a:pPr lvl="1">
              <a:lnSpc>
                <a:spcPts val="3400"/>
              </a:lnSpc>
              <a:spcAft>
                <a:spcPts val="1500"/>
              </a:spcAft>
            </a:pPr>
            <a:r>
              <a:rPr lang="en-US" sz="3000" dirty="0" smtClean="0"/>
              <a:t>Fertility </a:t>
            </a:r>
            <a:r>
              <a:rPr lang="en-US" sz="3000" dirty="0" smtClean="0">
                <a:solidFill>
                  <a:srgbClr val="00563F"/>
                </a:solidFill>
              </a:rPr>
              <a:t>(conception and pregnancy rates)</a:t>
            </a:r>
          </a:p>
          <a:p>
            <a:pPr lvl="1">
              <a:lnSpc>
                <a:spcPts val="3400"/>
              </a:lnSpc>
              <a:spcAft>
                <a:spcPts val="1500"/>
              </a:spcAft>
            </a:pPr>
            <a:r>
              <a:rPr lang="en-US" sz="3000" dirty="0" smtClean="0"/>
              <a:t>Calving </a:t>
            </a:r>
            <a:r>
              <a:rPr lang="en-US" sz="3000" dirty="0" smtClean="0">
                <a:solidFill>
                  <a:srgbClr val="00563F"/>
                </a:solidFill>
              </a:rPr>
              <a:t>(dystocia and stillbirth)</a:t>
            </a:r>
          </a:p>
          <a:p>
            <a:pPr lvl="1">
              <a:lnSpc>
                <a:spcPts val="3400"/>
              </a:lnSpc>
            </a:pPr>
            <a:r>
              <a:rPr lang="en-US" sz="3000" dirty="0" smtClean="0"/>
              <a:t>Disease resistance </a:t>
            </a:r>
            <a:r>
              <a:rPr lang="en-US" sz="3000" dirty="0" smtClean="0">
                <a:solidFill>
                  <a:srgbClr val="00563F"/>
                </a:solidFill>
              </a:rPr>
              <a:t>(mastitis)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sz="3000" i="1" dirty="0">
              <a:solidFill>
                <a:srgbClr val="CCFF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667671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000" dirty="0" smtClean="0"/>
              <a:t>Identification information for animal, sire, and dam:</a:t>
            </a:r>
          </a:p>
          <a:p>
            <a:pPr lvl="1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Name</a:t>
            </a:r>
          </a:p>
          <a:p>
            <a:pPr lvl="1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ID number</a:t>
            </a:r>
          </a:p>
          <a:p>
            <a:pPr lvl="1">
              <a:lnSpc>
                <a:spcPts val="34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000" dirty="0" smtClean="0"/>
              <a:t>Birth date</a:t>
            </a: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Animal genotypes from marker panels that</a:t>
            </a:r>
          </a:p>
          <a:p>
            <a:pPr>
              <a:lnSpc>
                <a:spcPts val="3400"/>
              </a:lnSpc>
              <a:buNone/>
            </a:pPr>
            <a:r>
              <a:rPr lang="en-US" sz="3000" dirty="0" smtClean="0"/>
              <a:t>	that range from 2,900 to 777,962 markers</a:t>
            </a:r>
            <a:endParaRPr lang="en-US" sz="3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17572" y="2371495"/>
            <a:ext cx="280693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90563" marR="0" lvl="1" indent="-284163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>
                <a:srgbClr val="00337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7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Breed</a:t>
            </a:r>
          </a:p>
          <a:p>
            <a:pPr marL="690563" marR="0" lvl="1" indent="-284163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>
                <a:srgbClr val="00337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7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Herd</a:t>
            </a:r>
          </a:p>
          <a:p>
            <a:pPr marL="690563" marR="0" lvl="1" indent="-284163" algn="l" defTabSz="914400" rtl="0" eaLnBrk="1" fontAlgn="base" latinLnBrk="0" hangingPunct="1">
              <a:lnSpc>
                <a:spcPts val="3400"/>
              </a:lnSpc>
              <a:spcBef>
                <a:spcPts val="0"/>
              </a:spcBef>
              <a:spcAft>
                <a:spcPts val="2400"/>
              </a:spcAft>
              <a:buClr>
                <a:srgbClr val="00337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7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Country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337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99801" y="4409941"/>
            <a:ext cx="1385583" cy="1959595"/>
            <a:chOff x="7299801" y="4409941"/>
            <a:chExt cx="1385583" cy="1959595"/>
          </a:xfrm>
        </p:grpSpPr>
        <p:pic>
          <p:nvPicPr>
            <p:cNvPr id="6" name="Picture 5" descr="BovineLD BeadChip.jpg"/>
            <p:cNvPicPr>
              <a:picLocks noChangeAspect="1"/>
            </p:cNvPicPr>
            <p:nvPr/>
          </p:nvPicPr>
          <p:blipFill>
            <a:blip r:embed="rId2" cstate="print"/>
            <a:srcRect l="29156" r="27378"/>
            <a:stretch>
              <a:fillRect/>
            </a:stretch>
          </p:blipFill>
          <p:spPr>
            <a:xfrm rot="1568537">
              <a:off x="7380486" y="4409941"/>
              <a:ext cx="746685" cy="1959595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46100" dist="38100" dir="1920000" sx="89000" sy="89000" algn="ctr">
                <a:srgbClr val="CCFFCC"/>
              </a:outerShdw>
            </a:effectLst>
            <a:scene3d>
              <a:camera prst="perspectiveFront" fov="2700000">
                <a:rot lat="20376000" lon="1938000" rev="20112001"/>
              </a:camera>
              <a:lightRig rig="flat" dir="t"/>
            </a:scene3d>
            <a:sp3d prstMaterial="powder">
              <a:extrusionClr>
                <a:schemeClr val="tx1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 rot="19209909">
              <a:off x="7299801" y="5580724"/>
              <a:ext cx="13855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563F"/>
                  </a:solidFill>
                  <a:effectLst/>
                  <a:latin typeface="Calibri" pitchFamily="34" charset="0"/>
                  <a:cs typeface="Calibri" pitchFamily="34" charset="0"/>
                </a:rPr>
                <a:t>Courtesy of </a:t>
              </a:r>
              <a:r>
                <a:rPr lang="en-US" sz="800" b="1" dirty="0" err="1" smtClean="0">
                  <a:solidFill>
                    <a:srgbClr val="00563F"/>
                  </a:solidFill>
                  <a:effectLst/>
                  <a:latin typeface="Calibri" pitchFamily="34" charset="0"/>
                  <a:cs typeface="Calibri" pitchFamily="34" charset="0"/>
                </a:rPr>
                <a:t>Illumina</a:t>
              </a:r>
              <a:r>
                <a:rPr lang="en-US" sz="800" b="1" dirty="0" smtClean="0">
                  <a:solidFill>
                    <a:srgbClr val="00563F"/>
                  </a:solidFill>
                  <a:effectLst/>
                  <a:latin typeface="Calibri" pitchFamily="34" charset="0"/>
                  <a:cs typeface="Calibri" pitchFamily="34" charset="0"/>
                </a:rPr>
                <a:t>, Inc.</a:t>
              </a:r>
              <a:endParaRPr lang="en-US" sz="800" b="1" dirty="0">
                <a:solidFill>
                  <a:srgbClr val="00563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 </a:t>
            </a:r>
            <a:r>
              <a:rPr lang="en-US" sz="3200" i="1" dirty="0" smtClean="0">
                <a:solidFill>
                  <a:srgbClr val="FFFF00"/>
                </a:solidFill>
              </a:rPr>
              <a:t>(continued)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6287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  <a:spcAft>
                <a:spcPts val="2700"/>
              </a:spcAft>
            </a:pPr>
            <a:r>
              <a:rPr lang="en-US" sz="3000" dirty="0" smtClean="0"/>
              <a:t>Records for milk yield, fat percentage, protein percentage, and somatic cell count </a:t>
            </a:r>
            <a:r>
              <a:rPr lang="en-US" sz="3000" dirty="0" smtClean="0">
                <a:solidFill>
                  <a:srgbClr val="006600"/>
                </a:solidFill>
              </a:rPr>
              <a:t>(1/month)</a:t>
            </a:r>
          </a:p>
          <a:p>
            <a:pPr>
              <a:lnSpc>
                <a:spcPts val="3400"/>
              </a:lnSpc>
              <a:spcAft>
                <a:spcPts val="2700"/>
              </a:spcAft>
            </a:pPr>
            <a:r>
              <a:rPr lang="en-US" sz="3000" dirty="0" smtClean="0"/>
              <a:t>Appraiser-assigned scores for </a:t>
            </a:r>
            <a:r>
              <a:rPr lang="en-US" sz="3000" dirty="0" smtClean="0">
                <a:sym typeface="Symbol"/>
              </a:rPr>
              <a:t></a:t>
            </a:r>
            <a:r>
              <a:rPr lang="en-US" sz="3000" dirty="0" smtClean="0"/>
              <a:t>16 body and udder characteristics related to conformation </a:t>
            </a:r>
            <a:r>
              <a:rPr lang="en-US" sz="3000" dirty="0" smtClean="0">
                <a:solidFill>
                  <a:srgbClr val="00563F"/>
                </a:solidFill>
              </a:rPr>
              <a:t>(e.g., stature)</a:t>
            </a:r>
          </a:p>
          <a:p>
            <a:pPr>
              <a:lnSpc>
                <a:spcPts val="3400"/>
              </a:lnSpc>
              <a:spcAft>
                <a:spcPts val="2700"/>
              </a:spcAft>
            </a:pPr>
            <a:r>
              <a:rPr lang="en-US" sz="3000" dirty="0" smtClean="0"/>
              <a:t>Breeding records that include indicator for conception success</a:t>
            </a:r>
          </a:p>
          <a:p>
            <a:pPr>
              <a:lnSpc>
                <a:spcPts val="3400"/>
              </a:lnSpc>
              <a:spcAft>
                <a:spcPts val="2700"/>
              </a:spcAft>
            </a:pPr>
            <a:r>
              <a:rPr lang="en-US" sz="3000" dirty="0" smtClean="0"/>
              <a:t>Calving difficulty scores and stillbirth occurrences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amounts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Pedigree records:	</a:t>
            </a:r>
            <a:r>
              <a:rPr lang="en-US" sz="3000" dirty="0" smtClean="0">
                <a:solidFill>
                  <a:srgbClr val="00563F"/>
                </a:solidFill>
              </a:rPr>
              <a:t>71,974,045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Animal genotypes:	</a:t>
            </a:r>
            <a:r>
              <a:rPr lang="en-US" sz="3000" dirty="0" smtClean="0">
                <a:solidFill>
                  <a:srgbClr val="00563F"/>
                </a:solidFill>
              </a:rPr>
              <a:t>1,035,590</a:t>
            </a:r>
            <a:endParaRPr lang="en-US" sz="3000" dirty="0" smtClean="0">
              <a:solidFill>
                <a:srgbClr val="00563F"/>
              </a:solidFill>
            </a:endParaRPr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Lactation </a:t>
            </a:r>
            <a:r>
              <a:rPr lang="en-US" sz="3000" dirty="0" smtClean="0"/>
              <a:t>records </a:t>
            </a:r>
            <a:r>
              <a:rPr lang="en-US" sz="3000" i="1" dirty="0" smtClean="0"/>
              <a:t>(since 1960</a:t>
            </a:r>
            <a:r>
              <a:rPr lang="en-US" sz="3000" i="1" dirty="0" smtClean="0"/>
              <a:t>)</a:t>
            </a:r>
            <a:r>
              <a:rPr lang="en-US" sz="3000" dirty="0" smtClean="0"/>
              <a:t>:	</a:t>
            </a:r>
            <a:r>
              <a:rPr lang="en-US" sz="3000" dirty="0" smtClean="0">
                <a:solidFill>
                  <a:srgbClr val="00563F"/>
                </a:solidFill>
              </a:rPr>
              <a:t>132,629,200</a:t>
            </a:r>
            <a:r>
              <a:rPr lang="en-US" sz="3000" dirty="0" smtClean="0"/>
              <a:t> </a:t>
            </a:r>
            <a:endParaRPr lang="en-US" sz="3000" dirty="0" smtClean="0">
              <a:solidFill>
                <a:srgbClr val="00563F"/>
              </a:solidFill>
            </a:endParaRPr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Daily </a:t>
            </a:r>
            <a:r>
              <a:rPr lang="en-US" sz="3000" dirty="0" smtClean="0"/>
              <a:t>yield records </a:t>
            </a:r>
            <a:r>
              <a:rPr lang="en-US" sz="3000" i="1" dirty="0" smtClean="0"/>
              <a:t>(since 1990</a:t>
            </a:r>
            <a:r>
              <a:rPr lang="en-US" sz="3000" i="1" dirty="0" smtClean="0"/>
              <a:t>)</a:t>
            </a:r>
            <a:r>
              <a:rPr lang="en-US" sz="3000" dirty="0" smtClean="0"/>
              <a:t>:	</a:t>
            </a:r>
            <a:r>
              <a:rPr lang="en-US" sz="3000" dirty="0" smtClean="0">
                <a:solidFill>
                  <a:srgbClr val="00563F"/>
                </a:solidFill>
              </a:rPr>
              <a:t>641,864,015</a:t>
            </a:r>
            <a:r>
              <a:rPr lang="en-US" sz="3000" dirty="0" smtClean="0"/>
              <a:t> </a:t>
            </a:r>
            <a:endParaRPr lang="en-US" sz="3000" dirty="0" smtClean="0">
              <a:solidFill>
                <a:srgbClr val="00563F"/>
              </a:solidFill>
            </a:endParaRPr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Reproduction </a:t>
            </a:r>
            <a:r>
              <a:rPr lang="en-US" sz="3000" dirty="0" smtClean="0"/>
              <a:t>event </a:t>
            </a:r>
            <a:r>
              <a:rPr lang="en-US" sz="3000" dirty="0" smtClean="0"/>
              <a:t>records:	</a:t>
            </a:r>
            <a:r>
              <a:rPr lang="en-US" sz="3000" dirty="0" smtClean="0">
                <a:solidFill>
                  <a:srgbClr val="00563F"/>
                </a:solidFill>
              </a:rPr>
              <a:t>176,559,035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Calving </a:t>
            </a:r>
            <a:r>
              <a:rPr lang="en-US" sz="3000" dirty="0" smtClean="0"/>
              <a:t>difficulty </a:t>
            </a:r>
            <a:r>
              <a:rPr lang="en-US" sz="3000" dirty="0" smtClean="0"/>
              <a:t>scores:	</a:t>
            </a:r>
            <a:r>
              <a:rPr lang="en-US" sz="3000" dirty="0" smtClean="0">
                <a:solidFill>
                  <a:srgbClr val="00563F"/>
                </a:solidFill>
              </a:rPr>
              <a:t>29,528,607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pPr>
              <a:lnSpc>
                <a:spcPts val="3400"/>
              </a:lnSpc>
              <a:spcAft>
                <a:spcPts val="2100"/>
              </a:spcAft>
              <a:tabLst>
                <a:tab pos="7662863" algn="r"/>
              </a:tabLst>
            </a:pPr>
            <a:r>
              <a:rPr lang="en-US" sz="3000" dirty="0" smtClean="0"/>
              <a:t>Stillbirth </a:t>
            </a:r>
            <a:r>
              <a:rPr lang="en-US" sz="3000" dirty="0" smtClean="0"/>
              <a:t>scores:	</a:t>
            </a:r>
            <a:r>
              <a:rPr lang="en-US" sz="3000" dirty="0" smtClean="0">
                <a:solidFill>
                  <a:srgbClr val="00563F"/>
                </a:solidFill>
              </a:rPr>
              <a:t>19,567,198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955" y="1306284"/>
            <a:ext cx="8226425" cy="4821833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Computation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2.27 GHz CPU (32 cores, 64 threads)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660 GB RAM</a:t>
            </a:r>
          </a:p>
          <a:p>
            <a:pPr lvl="1">
              <a:lnSpc>
                <a:spcPts val="3400"/>
              </a:lnSpc>
              <a:spcAft>
                <a:spcPts val="18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2.7 TB local storage</a:t>
            </a:r>
            <a:endParaRPr lang="en-US" sz="3000" dirty="0" smtClean="0">
              <a:solidFill>
                <a:srgbClr val="006600"/>
              </a:solidFill>
            </a:endParaRP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Database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3.4 GHz CPU (12 cores, 24 threads)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264 GB RAM</a:t>
            </a:r>
          </a:p>
          <a:p>
            <a:pPr lvl="1">
              <a:lnSpc>
                <a:spcPts val="3400"/>
              </a:lnSpc>
              <a:spcAft>
                <a:spcPts val="18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1.3 TB local storage</a:t>
            </a: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Shared storage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38 TB</a:t>
            </a:r>
            <a:endParaRPr lang="en-US" sz="30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29336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4200"/>
              </a:spcAft>
            </a:pPr>
            <a:r>
              <a:rPr lang="en-US" sz="3000" dirty="0" smtClean="0"/>
              <a:t>Variable length segments for database rows to minimize space and overhead in identifying data</a:t>
            </a:r>
          </a:p>
          <a:p>
            <a:pPr>
              <a:lnSpc>
                <a:spcPts val="3400"/>
              </a:lnSpc>
              <a:spcAft>
                <a:spcPts val="4200"/>
              </a:spcAft>
            </a:pPr>
            <a:r>
              <a:rPr lang="en-US" sz="3000" dirty="0" smtClean="0"/>
              <a:t>All marker genotypes for an animal stored each as a single byte in a character large object </a:t>
            </a:r>
            <a:r>
              <a:rPr lang="en-US" sz="3000" dirty="0" smtClean="0">
                <a:solidFill>
                  <a:srgbClr val="00563F"/>
                </a:solidFill>
              </a:rPr>
              <a:t>(CLOB)</a:t>
            </a:r>
          </a:p>
          <a:p>
            <a:pPr>
              <a:lnSpc>
                <a:spcPts val="3400"/>
              </a:lnSpc>
              <a:spcAft>
                <a:spcPts val="4200"/>
              </a:spcAft>
            </a:pPr>
            <a:r>
              <a:rPr lang="en-US" sz="3000" dirty="0" smtClean="0"/>
              <a:t>All </a:t>
            </a:r>
            <a:r>
              <a:rPr lang="en-US" sz="3000" dirty="0" err="1" smtClean="0"/>
              <a:t>breedings</a:t>
            </a:r>
            <a:r>
              <a:rPr lang="en-US" sz="3000" dirty="0" smtClean="0"/>
              <a:t> and monthly milk yield and component information for a cow’s lactation stored in variable character data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693319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C</a:t>
            </a:r>
          </a:p>
          <a:p>
            <a:pPr lvl="1">
              <a:lnSpc>
                <a:spcPts val="3400"/>
              </a:lnSpc>
              <a:spcAft>
                <a:spcPts val="42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Database interface including data editing</a:t>
            </a: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FORTRAN </a:t>
            </a:r>
          </a:p>
          <a:p>
            <a:pPr lvl="1">
              <a:lnSpc>
                <a:spcPts val="3400"/>
              </a:lnSpc>
              <a:spcAft>
                <a:spcPts val="4200"/>
              </a:spcAft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Calculation of genetic merit estimates</a:t>
            </a: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SAS</a:t>
            </a:r>
          </a:p>
          <a:p>
            <a:pPr lvl="1">
              <a:lnSpc>
                <a:spcPts val="3400"/>
              </a:lnSpc>
              <a:buClr>
                <a:srgbClr val="00563F"/>
              </a:buClr>
            </a:pPr>
            <a:r>
              <a:rPr lang="en-US" sz="3000" dirty="0" smtClean="0">
                <a:solidFill>
                  <a:srgbClr val="00563F"/>
                </a:solidFill>
              </a:rPr>
              <a:t>Data preparation, checking, and delivery</a:t>
            </a:r>
            <a:endParaRPr lang="en-US" sz="30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schedule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83224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Triannual genetic merit estimates</a:t>
            </a:r>
          </a:p>
          <a:p>
            <a:pPr>
              <a:lnSpc>
                <a:spcPts val="3400"/>
              </a:lnSpc>
              <a:spcAft>
                <a:spcPts val="4800"/>
              </a:spcAft>
              <a:buNone/>
            </a:pPr>
            <a:r>
              <a:rPr lang="en-US" sz="3000" dirty="0" smtClean="0"/>
              <a:t>	from processed phenotypic data</a:t>
            </a:r>
          </a:p>
          <a:p>
            <a:pPr>
              <a:lnSpc>
                <a:spcPts val="3400"/>
              </a:lnSpc>
              <a:spcAft>
                <a:spcPts val="4800"/>
              </a:spcAft>
            </a:pPr>
            <a:r>
              <a:rPr lang="en-US" sz="3000" dirty="0" smtClean="0"/>
              <a:t>Monthly genomic evaluations based on estimates</a:t>
            </a:r>
            <a:r>
              <a:rPr lang="en-US" sz="3000" dirty="0" smtClean="0">
                <a:latin typeface="Calibri"/>
              </a:rPr>
              <a:t> </a:t>
            </a:r>
            <a:r>
              <a:rPr lang="en-US" sz="3000" dirty="0" smtClean="0"/>
              <a:t>of marker effects using genotypic data and triannual phenotype-based evaluations</a:t>
            </a:r>
          </a:p>
          <a:p>
            <a:pPr>
              <a:lnSpc>
                <a:spcPts val="3400"/>
              </a:lnSpc>
              <a:spcAft>
                <a:spcPts val="4800"/>
              </a:spcAft>
            </a:pPr>
            <a:r>
              <a:rPr lang="en-US" sz="3000" dirty="0" smtClean="0"/>
              <a:t>Weekly evaluations using marker effect estimates from monthly evaluations</a:t>
            </a:r>
            <a:endParaRPr lang="en-US" sz="3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6669313" y="1286782"/>
            <a:ext cx="2024743" cy="1509487"/>
            <a:chOff x="6669313" y="1286782"/>
            <a:chExt cx="2024743" cy="1509487"/>
          </a:xfrm>
        </p:grpSpPr>
        <p:grpSp>
          <p:nvGrpSpPr>
            <p:cNvPr id="24" name="Group 23"/>
            <p:cNvGrpSpPr/>
            <p:nvPr/>
          </p:nvGrpSpPr>
          <p:grpSpPr>
            <a:xfrm>
              <a:off x="6669313" y="1439182"/>
              <a:ext cx="914400" cy="914400"/>
              <a:chOff x="6669313" y="1439182"/>
              <a:chExt cx="914400" cy="914400"/>
            </a:xfrm>
          </p:grpSpPr>
          <p:pic>
            <p:nvPicPr>
              <p:cNvPr id="20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ctangle 22"/>
              <p:cNvSpPr/>
              <p:nvPr/>
            </p:nvSpPr>
            <p:spPr>
              <a:xfrm rot="21101859">
                <a:off x="6873166" y="1736243"/>
                <a:ext cx="535723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563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APR</a:t>
                </a:r>
                <a:endParaRPr lang="en-US" sz="1400" b="1" cap="none" spc="150" dirty="0">
                  <a:ln w="11430"/>
                  <a:solidFill>
                    <a:srgbClr val="00563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79656" y="1286782"/>
              <a:ext cx="914400" cy="914400"/>
              <a:chOff x="6669313" y="1439182"/>
              <a:chExt cx="914400" cy="914400"/>
            </a:xfrm>
          </p:grpSpPr>
          <p:pic>
            <p:nvPicPr>
              <p:cNvPr id="29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Rectangle 29"/>
              <p:cNvSpPr/>
              <p:nvPr/>
            </p:nvSpPr>
            <p:spPr>
              <a:xfrm rot="21101859">
                <a:off x="6877975" y="1736243"/>
                <a:ext cx="52610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563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DEC</a:t>
                </a:r>
                <a:endParaRPr lang="en-US" sz="1400" b="1" cap="none" spc="150" dirty="0">
                  <a:ln w="11430"/>
                  <a:solidFill>
                    <a:srgbClr val="00563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402285" y="1881869"/>
              <a:ext cx="914400" cy="914400"/>
              <a:chOff x="6669313" y="1439182"/>
              <a:chExt cx="914400" cy="914400"/>
            </a:xfrm>
          </p:grpSpPr>
          <p:pic>
            <p:nvPicPr>
              <p:cNvPr id="26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Rectangle 26"/>
              <p:cNvSpPr/>
              <p:nvPr/>
            </p:nvSpPr>
            <p:spPr>
              <a:xfrm rot="21101859">
                <a:off x="6872333" y="1736243"/>
                <a:ext cx="537390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563F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AUg</a:t>
                </a:r>
                <a:endParaRPr lang="en-US" sz="1400" b="1" cap="none" spc="150" dirty="0">
                  <a:ln w="11430"/>
                  <a:solidFill>
                    <a:srgbClr val="00563F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10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AIPL-2013</Template>
  <TotalTime>10169</TotalTime>
  <Words>711</Words>
  <Application>Microsoft Office PowerPoint</Application>
  <PresentationFormat>On-screen Show (4:3)</PresentationFormat>
  <Paragraphs>180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Verdana</vt:lpstr>
      <vt:lpstr>Monotype Sorts</vt:lpstr>
      <vt:lpstr>Symbol</vt:lpstr>
      <vt:lpstr>Balloon XBd BT</vt:lpstr>
      <vt:lpstr>Aharoni</vt:lpstr>
      <vt:lpstr>Humnst777 BT</vt:lpstr>
      <vt:lpstr>AIPL-2013</vt:lpstr>
      <vt:lpstr>Big data in support of genetic improvement of dairy cattle </vt:lpstr>
      <vt:lpstr>Mission</vt:lpstr>
      <vt:lpstr>Data types</vt:lpstr>
      <vt:lpstr>Data types  (continued)</vt:lpstr>
      <vt:lpstr>Data amounts</vt:lpstr>
      <vt:lpstr>Computing environment</vt:lpstr>
      <vt:lpstr>Data management</vt:lpstr>
      <vt:lpstr>Programming languages</vt:lpstr>
      <vt:lpstr>Calculation schedule</vt:lpstr>
      <vt:lpstr>Transition to industry</vt:lpstr>
      <vt:lpstr>Research resource</vt:lpstr>
      <vt:lpstr>Genetic merit of marketed Holstein bulls </vt:lpstr>
      <vt:lpstr>Working with sequence data</vt:lpstr>
      <vt:lpstr>Imputing sequence data</vt:lpstr>
      <vt:lpstr>Alignment of sequence data</vt:lpstr>
      <vt:lpstr>Accuracy of Findhap vs. Beagle*</vt:lpstr>
      <vt:lpstr>Data storage and backup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907</cp:revision>
  <dcterms:created xsi:type="dcterms:W3CDTF">2013-01-04T23:00:14Z</dcterms:created>
  <dcterms:modified xsi:type="dcterms:W3CDTF">2015-06-23T18:27:25Z</dcterms:modified>
</cp:coreProperties>
</file>