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Default Extension="tiff" ContentType="image/tiff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sldIdLst>
    <p:sldId id="258" r:id="rId2"/>
    <p:sldId id="265" r:id="rId3"/>
    <p:sldId id="284" r:id="rId4"/>
    <p:sldId id="302" r:id="rId5"/>
    <p:sldId id="308" r:id="rId6"/>
    <p:sldId id="309" r:id="rId7"/>
    <p:sldId id="307" r:id="rId8"/>
    <p:sldId id="296" r:id="rId9"/>
    <p:sldId id="291" r:id="rId10"/>
    <p:sldId id="298" r:id="rId11"/>
    <p:sldId id="300" r:id="rId12"/>
    <p:sldId id="299" r:id="rId13"/>
    <p:sldId id="280" r:id="rId14"/>
    <p:sldId id="301" r:id="rId15"/>
    <p:sldId id="278" r:id="rId16"/>
    <p:sldId id="277" r:id="rId17"/>
    <p:sldId id="275" r:id="rId18"/>
    <p:sldId id="259" r:id="rId19"/>
    <p:sldId id="276" r:id="rId20"/>
    <p:sldId id="286" r:id="rId21"/>
    <p:sldId id="274" r:id="rId22"/>
  </p:sldIdLst>
  <p:sldSz cx="9144000" cy="6858000" type="screen4x3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7800A2"/>
    <a:srgbClr val="9900CC"/>
    <a:srgbClr val="5D007E"/>
    <a:srgbClr val="6600FF"/>
    <a:srgbClr val="6600CC"/>
    <a:srgbClr val="660066"/>
    <a:srgbClr val="244270"/>
    <a:srgbClr val="0000FF"/>
    <a:srgbClr val="052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94" d="100"/>
          <a:sy n="94" d="100"/>
        </p:scale>
        <p:origin x="-15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53.11\data-m\mtooker\example%20scatt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53.11\data-m\mtooker\example%20scatt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53.11\data-m\mtooker\example%20scatte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26409546028993"/>
          <c:y val="3.6988492992430004E-2"/>
          <c:w val="0.7847776319626717"/>
          <c:h val="0.75597033325379925"/>
        </c:manualLayout>
      </c:layout>
      <c:scatterChart>
        <c:scatterStyle val="lineMarker"/>
        <c:ser>
          <c:idx val="0"/>
          <c:order val="0"/>
          <c:spPr>
            <a:ln w="19050">
              <a:noFill/>
            </a:ln>
          </c:spPr>
          <c:marker>
            <c:symbol val="circle"/>
            <c:size val="13"/>
            <c:spPr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5000">
                    <a:prstClr val="black">
                      <a:lumMod val="85000"/>
                      <a:lumOff val="15000"/>
                    </a:prstClr>
                  </a:gs>
                  <a:gs pos="100000">
                    <a:prstClr val="black">
                      <a:lumMod val="95000"/>
                      <a:lumOff val="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rnd">
                <a:solidFill>
                  <a:schemeClr val="tx1"/>
                </a:solidFill>
              </a:ln>
            </c:spPr>
          </c:marker>
          <c:trendline>
            <c:spPr>
              <a:ln w="44450" cap="rnd">
                <a:round/>
              </a:ln>
            </c:spPr>
            <c:trendlineType val="linear"/>
          </c:trendline>
          <c:xVal>
            <c:numRef>
              <c:f>Sheet1!$A$2:$A$9</c:f>
              <c:numCache>
                <c:formatCode>General</c:formatCode>
                <c:ptCount val="8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</c:numCache>
            </c:numRef>
          </c:yVal>
        </c:ser>
        <c:axId val="235374464"/>
        <c:axId val="235462656"/>
      </c:scatterChart>
      <c:valAx>
        <c:axId val="235374464"/>
        <c:scaling>
          <c:orientation val="minMax"/>
          <c:max val="800"/>
        </c:scaling>
        <c:axPos val="b"/>
        <c:title>
          <c:tx>
            <c:rich>
              <a:bodyPr/>
              <a:lstStyle/>
              <a:p>
                <a:pPr>
                  <a:defRPr sz="2700" baseline="0"/>
                </a:pPr>
                <a:r>
                  <a:rPr lang="en-US" sz="2700" baseline="0"/>
                  <a:t>2014 GPTA</a:t>
                </a:r>
              </a:p>
            </c:rich>
          </c:tx>
          <c:layout>
            <c:manualLayout>
              <c:xMode val="edge"/>
              <c:yMode val="edge"/>
              <c:x val="0.46446498007193548"/>
              <c:y val="0.90919192533365767"/>
            </c:manualLayout>
          </c:layout>
        </c:title>
        <c:numFmt formatCode="General" sourceLinked="1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/>
            </a:pPr>
            <a:endParaRPr lang="en-US"/>
          </a:p>
        </c:txPr>
        <c:crossAx val="235462656"/>
        <c:crosses val="autoZero"/>
        <c:crossBetween val="midCat"/>
        <c:majorUnit val="100"/>
      </c:valAx>
      <c:valAx>
        <c:axId val="23546265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2700" baseline="0"/>
                </a:pPr>
                <a:r>
                  <a:rPr lang="en-US" sz="2700" baseline="0"/>
                  <a:t>2017 GPTA</a:t>
                </a:r>
              </a:p>
            </c:rich>
          </c:tx>
          <c:layout>
            <c:manualLayout>
              <c:xMode val="edge"/>
              <c:yMode val="edge"/>
              <c:x val="7.7160493827160646E-3"/>
              <c:y val="0.26492756817559981"/>
            </c:manualLayout>
          </c:layout>
        </c:title>
        <c:numFmt formatCode="General" sourceLinked="1"/>
        <c:tickLblPos val="nextTo"/>
        <c:spPr>
          <a:ln w="38100" cap="sq" cmpd="sng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/>
            </a:pPr>
            <a:endParaRPr lang="en-US"/>
          </a:p>
        </c:txPr>
        <c:crossAx val="235374464"/>
        <c:crosses val="autoZero"/>
        <c:crossBetween val="midCat"/>
      </c:valAx>
    </c:plotArea>
    <c:plotVisOnly val="1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26409546028998"/>
          <c:y val="3.6988492992430004E-2"/>
          <c:w val="0.7847776319626717"/>
          <c:h val="0.75597033325379981"/>
        </c:manualLayout>
      </c:layout>
      <c:scatterChart>
        <c:scatterStyle val="lineMarker"/>
        <c:ser>
          <c:idx val="0"/>
          <c:order val="0"/>
          <c:spPr>
            <a:ln w="19050">
              <a:noFill/>
            </a:ln>
          </c:spPr>
          <c:marker>
            <c:symbol val="circle"/>
            <c:size val="13"/>
            <c:spPr>
              <a:gradFill flip="none" rotWithShape="1">
                <a:gsLst>
                  <a:gs pos="0">
                    <a:srgbClr val="FF0000"/>
                  </a:gs>
                  <a:gs pos="95000">
                    <a:srgbClr val="B00000"/>
                  </a:gs>
                  <a:gs pos="100000">
                    <a:srgbClr val="60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rnd">
                <a:solidFill>
                  <a:schemeClr val="tx1"/>
                </a:solidFill>
              </a:ln>
            </c:spPr>
          </c:marker>
          <c:trendline>
            <c:spPr>
              <a:ln w="38100" cap="rnd">
                <a:solidFill>
                  <a:srgbClr val="8C0000"/>
                </a:solidFill>
                <a:prstDash val="sysDash"/>
                <a:round/>
              </a:ln>
            </c:spPr>
            <c:trendlineType val="linear"/>
            <c:forward val="53"/>
            <c:backward val="170"/>
          </c:trendline>
          <c:xVal>
            <c:numRef>
              <c:f>Sheet1!$A$10:$A$19</c:f>
              <c:numCache>
                <c:formatCode>General</c:formatCode>
                <c:ptCount val="10"/>
                <c:pt idx="0">
                  <c:v>615</c:v>
                </c:pt>
                <c:pt idx="1">
                  <c:v>593</c:v>
                </c:pt>
                <c:pt idx="2">
                  <c:v>567</c:v>
                </c:pt>
                <c:pt idx="3">
                  <c:v>555</c:v>
                </c:pt>
                <c:pt idx="4">
                  <c:v>550</c:v>
                </c:pt>
                <c:pt idx="5">
                  <c:v>522</c:v>
                </c:pt>
                <c:pt idx="6">
                  <c:v>518</c:v>
                </c:pt>
                <c:pt idx="7">
                  <c:v>504</c:v>
                </c:pt>
                <c:pt idx="8">
                  <c:v>504</c:v>
                </c:pt>
                <c:pt idx="9">
                  <c:v>501</c:v>
                </c:pt>
              </c:numCache>
            </c:numRef>
          </c:xVal>
          <c:yVal>
            <c:numRef>
              <c:f>Sheet1!$B$10:$B$19</c:f>
              <c:numCache>
                <c:formatCode>General</c:formatCode>
                <c:ptCount val="10"/>
                <c:pt idx="0">
                  <c:v>744</c:v>
                </c:pt>
                <c:pt idx="1">
                  <c:v>704</c:v>
                </c:pt>
                <c:pt idx="2">
                  <c:v>551</c:v>
                </c:pt>
                <c:pt idx="3">
                  <c:v>644</c:v>
                </c:pt>
                <c:pt idx="4">
                  <c:v>571</c:v>
                </c:pt>
                <c:pt idx="5">
                  <c:v>457</c:v>
                </c:pt>
                <c:pt idx="6">
                  <c:v>466</c:v>
                </c:pt>
                <c:pt idx="7">
                  <c:v>440</c:v>
                </c:pt>
                <c:pt idx="8">
                  <c:v>492</c:v>
                </c:pt>
                <c:pt idx="9">
                  <c:v>558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trendline>
            <c:spPr>
              <a:ln w="44450" cap="rnd">
                <a:solidFill>
                  <a:schemeClr val="tx1"/>
                </a:solidFill>
                <a:round/>
              </a:ln>
            </c:spPr>
            <c:trendlineType val="linear"/>
          </c:trendline>
          <c:xVal>
            <c:numRef>
              <c:f>Sheet1!$A$2:$A$9</c:f>
              <c:numCache>
                <c:formatCode>General</c:formatCode>
                <c:ptCount val="8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</c:numCache>
            </c:numRef>
          </c:yVal>
        </c:ser>
        <c:axId val="235489152"/>
        <c:axId val="235274240"/>
      </c:scatterChart>
      <c:valAx>
        <c:axId val="235489152"/>
        <c:scaling>
          <c:orientation val="minMax"/>
          <c:max val="800"/>
        </c:scaling>
        <c:axPos val="b"/>
        <c:title>
          <c:tx>
            <c:rich>
              <a:bodyPr/>
              <a:lstStyle/>
              <a:p>
                <a:pPr>
                  <a:defRPr sz="2700" baseline="0"/>
                </a:pPr>
                <a:r>
                  <a:rPr lang="en-US" sz="2700" baseline="0"/>
                  <a:t>2014 GPTA</a:t>
                </a:r>
              </a:p>
            </c:rich>
          </c:tx>
          <c:layout>
            <c:manualLayout>
              <c:xMode val="edge"/>
              <c:yMode val="edge"/>
              <c:x val="0.46446498007193548"/>
              <c:y val="0.90919192533365767"/>
            </c:manualLayout>
          </c:layout>
        </c:title>
        <c:numFmt formatCode="General" sourceLinked="1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/>
            </a:pPr>
            <a:endParaRPr lang="en-US"/>
          </a:p>
        </c:txPr>
        <c:crossAx val="235274240"/>
        <c:crosses val="autoZero"/>
        <c:crossBetween val="midCat"/>
        <c:majorUnit val="100"/>
      </c:valAx>
      <c:valAx>
        <c:axId val="23527424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2700" baseline="0"/>
                </a:pPr>
                <a:r>
                  <a:rPr lang="en-US" sz="2700" baseline="0"/>
                  <a:t>2017 GPTA</a:t>
                </a:r>
              </a:p>
            </c:rich>
          </c:tx>
          <c:layout>
            <c:manualLayout>
              <c:xMode val="edge"/>
              <c:yMode val="edge"/>
              <c:x val="7.7160493827160689E-3"/>
              <c:y val="0.26492756817559981"/>
            </c:manualLayout>
          </c:layout>
        </c:title>
        <c:numFmt formatCode="General" sourceLinked="1"/>
        <c:tickLblPos val="nextTo"/>
        <c:spPr>
          <a:ln w="38100" cap="sq" cmpd="sng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/>
            </a:pPr>
            <a:endParaRPr lang="en-US"/>
          </a:p>
        </c:txPr>
        <c:crossAx val="235489152"/>
        <c:crosses val="autoZero"/>
        <c:crossBetween val="midCat"/>
      </c:valAx>
    </c:plotArea>
    <c:plotVisOnly val="1"/>
  </c:chart>
  <c:spPr>
    <a:noFill/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26409546028998"/>
          <c:y val="3.6988492992430004E-2"/>
          <c:w val="0.7847776319626717"/>
          <c:h val="0.75597033325379981"/>
        </c:manualLayout>
      </c:layout>
      <c:scatterChart>
        <c:scatterStyle val="lineMarker"/>
        <c:ser>
          <c:idx val="1"/>
          <c:order val="0"/>
          <c:tx>
            <c:v> Ideal</c:v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44450" cap="sq">
                <a:solidFill>
                  <a:schemeClr val="tx1"/>
                </a:solidFill>
                <a:miter lim="800000"/>
              </a:ln>
            </c:spPr>
            <c:trendlineType val="linear"/>
          </c:trendline>
          <c:xVal>
            <c:numRef>
              <c:f>Sheet1!$A$2:$A$9</c:f>
              <c:numCache>
                <c:formatCode>General</c:formatCode>
                <c:ptCount val="8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</c:numCache>
            </c:numRef>
          </c:yVal>
        </c:ser>
        <c:ser>
          <c:idx val="0"/>
          <c:order val="1"/>
          <c:tx>
            <c:v> Proven bulls</c:v>
          </c:tx>
          <c:spPr>
            <a:ln w="28575">
              <a:noFill/>
            </a:ln>
          </c:spPr>
          <c:marker>
            <c:symbol val="circle"/>
            <c:size val="13"/>
            <c:spPr>
              <a:gradFill>
                <a:gsLst>
                  <a:gs pos="0">
                    <a:srgbClr val="FF0000"/>
                  </a:gs>
                  <a:gs pos="95000">
                    <a:srgbClr val="B00000"/>
                  </a:gs>
                  <a:gs pos="100000">
                    <a:srgbClr val="600000"/>
                  </a:gs>
                </a:gsLst>
                <a:path path="circle">
                  <a:fillToRect l="50000" t="50000" r="50000" b="50000"/>
                </a:path>
              </a:gradFill>
              <a:ln w="12700" cap="rnd">
                <a:solidFill>
                  <a:prstClr val="black"/>
                </a:solidFill>
              </a:ln>
            </c:spPr>
          </c:marker>
          <c:xVal>
            <c:numRef>
              <c:f>Sheet1!$A$10:$A$19</c:f>
              <c:numCache>
                <c:formatCode>General</c:formatCode>
                <c:ptCount val="10"/>
                <c:pt idx="0">
                  <c:v>615</c:v>
                </c:pt>
                <c:pt idx="1">
                  <c:v>593</c:v>
                </c:pt>
                <c:pt idx="2">
                  <c:v>567</c:v>
                </c:pt>
                <c:pt idx="3">
                  <c:v>555</c:v>
                </c:pt>
                <c:pt idx="4">
                  <c:v>550</c:v>
                </c:pt>
                <c:pt idx="5">
                  <c:v>522</c:v>
                </c:pt>
                <c:pt idx="6">
                  <c:v>518</c:v>
                </c:pt>
                <c:pt idx="7">
                  <c:v>504</c:v>
                </c:pt>
                <c:pt idx="8">
                  <c:v>504</c:v>
                </c:pt>
                <c:pt idx="9">
                  <c:v>501</c:v>
                </c:pt>
              </c:numCache>
            </c:numRef>
          </c:xVal>
          <c:yVal>
            <c:numRef>
              <c:f>Sheet1!$B$10:$B$19</c:f>
              <c:numCache>
                <c:formatCode>General</c:formatCode>
                <c:ptCount val="10"/>
                <c:pt idx="0">
                  <c:v>744</c:v>
                </c:pt>
                <c:pt idx="1">
                  <c:v>704</c:v>
                </c:pt>
                <c:pt idx="2">
                  <c:v>551</c:v>
                </c:pt>
                <c:pt idx="3">
                  <c:v>644</c:v>
                </c:pt>
                <c:pt idx="4">
                  <c:v>571</c:v>
                </c:pt>
                <c:pt idx="5">
                  <c:v>457</c:v>
                </c:pt>
                <c:pt idx="6">
                  <c:v>466</c:v>
                </c:pt>
                <c:pt idx="7">
                  <c:v>440</c:v>
                </c:pt>
                <c:pt idx="8">
                  <c:v>492</c:v>
                </c:pt>
                <c:pt idx="9">
                  <c:v>558</c:v>
                </c:pt>
              </c:numCache>
            </c:numRef>
          </c:yVal>
        </c:ser>
        <c:ser>
          <c:idx val="2"/>
          <c:order val="2"/>
          <c:tx>
            <c:v> Young bulls</c:v>
          </c:tx>
          <c:spPr>
            <a:ln w="28575">
              <a:noFill/>
            </a:ln>
          </c:spPr>
          <c:marker>
            <c:symbol val="circle"/>
            <c:size val="13"/>
            <c:spPr>
              <a:gradFill>
                <a:gsLst>
                  <a:gs pos="0">
                    <a:srgbClr val="052FFF"/>
                  </a:gs>
                  <a:gs pos="95000">
                    <a:srgbClr val="00009E"/>
                  </a:gs>
                  <a:gs pos="100000">
                    <a:srgbClr val="000050"/>
                  </a:gs>
                </a:gsLst>
                <a:path path="circle">
                  <a:fillToRect l="50000" t="50000" r="50000" b="50000"/>
                </a:path>
              </a:gradFill>
              <a:ln w="12700" cap="rnd">
                <a:solidFill>
                  <a:prstClr val="black"/>
                </a:solidFill>
              </a:ln>
            </c:spPr>
          </c:marker>
          <c:xVal>
            <c:numRef>
              <c:f>Sheet1!$A$20:$A$29</c:f>
              <c:numCache>
                <c:formatCode>General</c:formatCode>
                <c:ptCount val="10"/>
                <c:pt idx="0">
                  <c:v>747</c:v>
                </c:pt>
                <c:pt idx="1">
                  <c:v>708</c:v>
                </c:pt>
                <c:pt idx="2">
                  <c:v>680</c:v>
                </c:pt>
                <c:pt idx="3">
                  <c:v>660</c:v>
                </c:pt>
                <c:pt idx="4">
                  <c:v>656</c:v>
                </c:pt>
                <c:pt idx="5">
                  <c:v>648</c:v>
                </c:pt>
                <c:pt idx="6">
                  <c:v>642</c:v>
                </c:pt>
                <c:pt idx="7">
                  <c:v>642</c:v>
                </c:pt>
                <c:pt idx="8">
                  <c:v>642</c:v>
                </c:pt>
                <c:pt idx="9">
                  <c:v>639</c:v>
                </c:pt>
              </c:numCache>
            </c:numRef>
          </c:xVal>
          <c:yVal>
            <c:numRef>
              <c:f>Sheet1!$B$20:$B$29</c:f>
              <c:numCache>
                <c:formatCode>General</c:formatCode>
                <c:ptCount val="10"/>
                <c:pt idx="0">
                  <c:v>635</c:v>
                </c:pt>
                <c:pt idx="1">
                  <c:v>688</c:v>
                </c:pt>
                <c:pt idx="2">
                  <c:v>866</c:v>
                </c:pt>
                <c:pt idx="3">
                  <c:v>726</c:v>
                </c:pt>
                <c:pt idx="4">
                  <c:v>512</c:v>
                </c:pt>
                <c:pt idx="5">
                  <c:v>693</c:v>
                </c:pt>
                <c:pt idx="6">
                  <c:v>323</c:v>
                </c:pt>
                <c:pt idx="7">
                  <c:v>626</c:v>
                </c:pt>
                <c:pt idx="8">
                  <c:v>855</c:v>
                </c:pt>
                <c:pt idx="9">
                  <c:v>755</c:v>
                </c:pt>
              </c:numCache>
            </c:numRef>
          </c:yVal>
        </c:ser>
        <c:ser>
          <c:idx val="3"/>
          <c:order val="3"/>
          <c:tx>
            <c:v> All bulls</c:v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38100">
                <a:solidFill>
                  <a:srgbClr val="7800A2"/>
                </a:solidFill>
                <a:prstDash val="sysDash"/>
              </a:ln>
            </c:spPr>
            <c:trendlineType val="linear"/>
            <c:forward val="50"/>
            <c:backward val="403"/>
          </c:trendline>
          <c:xVal>
            <c:numRef>
              <c:f>Sheet1!$A$10:$A$29</c:f>
              <c:numCache>
                <c:formatCode>General</c:formatCode>
                <c:ptCount val="20"/>
                <c:pt idx="0">
                  <c:v>615</c:v>
                </c:pt>
                <c:pt idx="1">
                  <c:v>593</c:v>
                </c:pt>
                <c:pt idx="2">
                  <c:v>567</c:v>
                </c:pt>
                <c:pt idx="3">
                  <c:v>555</c:v>
                </c:pt>
                <c:pt idx="4">
                  <c:v>550</c:v>
                </c:pt>
                <c:pt idx="5">
                  <c:v>522</c:v>
                </c:pt>
                <c:pt idx="6">
                  <c:v>518</c:v>
                </c:pt>
                <c:pt idx="7">
                  <c:v>504</c:v>
                </c:pt>
                <c:pt idx="8">
                  <c:v>504</c:v>
                </c:pt>
                <c:pt idx="9">
                  <c:v>501</c:v>
                </c:pt>
                <c:pt idx="10">
                  <c:v>747</c:v>
                </c:pt>
                <c:pt idx="11">
                  <c:v>708</c:v>
                </c:pt>
                <c:pt idx="12">
                  <c:v>680</c:v>
                </c:pt>
                <c:pt idx="13">
                  <c:v>660</c:v>
                </c:pt>
                <c:pt idx="14">
                  <c:v>656</c:v>
                </c:pt>
                <c:pt idx="15">
                  <c:v>648</c:v>
                </c:pt>
                <c:pt idx="16">
                  <c:v>642</c:v>
                </c:pt>
                <c:pt idx="17">
                  <c:v>642</c:v>
                </c:pt>
                <c:pt idx="18">
                  <c:v>642</c:v>
                </c:pt>
                <c:pt idx="19">
                  <c:v>639</c:v>
                </c:pt>
              </c:numCache>
            </c:numRef>
          </c:xVal>
          <c:yVal>
            <c:numRef>
              <c:f>Sheet1!$B$10:$B$29</c:f>
              <c:numCache>
                <c:formatCode>General</c:formatCode>
                <c:ptCount val="20"/>
                <c:pt idx="0">
                  <c:v>744</c:v>
                </c:pt>
                <c:pt idx="1">
                  <c:v>704</c:v>
                </c:pt>
                <c:pt idx="2">
                  <c:v>551</c:v>
                </c:pt>
                <c:pt idx="3">
                  <c:v>644</c:v>
                </c:pt>
                <c:pt idx="4">
                  <c:v>571</c:v>
                </c:pt>
                <c:pt idx="5">
                  <c:v>457</c:v>
                </c:pt>
                <c:pt idx="6">
                  <c:v>466</c:v>
                </c:pt>
                <c:pt idx="7">
                  <c:v>440</c:v>
                </c:pt>
                <c:pt idx="8">
                  <c:v>492</c:v>
                </c:pt>
                <c:pt idx="9">
                  <c:v>558</c:v>
                </c:pt>
                <c:pt idx="10">
                  <c:v>635</c:v>
                </c:pt>
                <c:pt idx="11">
                  <c:v>688</c:v>
                </c:pt>
                <c:pt idx="12">
                  <c:v>866</c:v>
                </c:pt>
                <c:pt idx="13">
                  <c:v>726</c:v>
                </c:pt>
                <c:pt idx="14">
                  <c:v>512</c:v>
                </c:pt>
                <c:pt idx="15">
                  <c:v>693</c:v>
                </c:pt>
                <c:pt idx="16">
                  <c:v>323</c:v>
                </c:pt>
                <c:pt idx="17">
                  <c:v>626</c:v>
                </c:pt>
                <c:pt idx="18">
                  <c:v>855</c:v>
                </c:pt>
                <c:pt idx="19">
                  <c:v>755</c:v>
                </c:pt>
              </c:numCache>
            </c:numRef>
          </c:yVal>
        </c:ser>
        <c:axId val="235318656"/>
        <c:axId val="238818816"/>
      </c:scatterChart>
      <c:valAx>
        <c:axId val="235318656"/>
        <c:scaling>
          <c:orientation val="minMax"/>
          <c:max val="800"/>
        </c:scaling>
        <c:axPos val="b"/>
        <c:title>
          <c:tx>
            <c:rich>
              <a:bodyPr/>
              <a:lstStyle/>
              <a:p>
                <a:pPr>
                  <a:defRPr sz="2700" baseline="0"/>
                </a:pPr>
                <a:r>
                  <a:rPr lang="en-US" sz="2700" baseline="0"/>
                  <a:t>2014 GPTA</a:t>
                </a:r>
              </a:p>
            </c:rich>
          </c:tx>
          <c:layout>
            <c:manualLayout>
              <c:xMode val="edge"/>
              <c:yMode val="edge"/>
              <c:x val="0.46446498007193548"/>
              <c:y val="0.90919192533365767"/>
            </c:manualLayout>
          </c:layout>
        </c:title>
        <c:numFmt formatCode="General" sourceLinked="1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/>
            </a:pPr>
            <a:endParaRPr lang="en-US"/>
          </a:p>
        </c:txPr>
        <c:crossAx val="238818816"/>
        <c:crosses val="autoZero"/>
        <c:crossBetween val="midCat"/>
        <c:majorUnit val="100"/>
      </c:valAx>
      <c:valAx>
        <c:axId val="238818816"/>
        <c:scaling>
          <c:orientation val="minMax"/>
          <c:max val="900"/>
        </c:scaling>
        <c:axPos val="l"/>
        <c:title>
          <c:tx>
            <c:rich>
              <a:bodyPr rot="-5400000" vert="horz"/>
              <a:lstStyle/>
              <a:p>
                <a:pPr>
                  <a:defRPr sz="2700" baseline="0"/>
                </a:pPr>
                <a:r>
                  <a:rPr lang="en-US" sz="2700" baseline="0"/>
                  <a:t>2017 GPTA</a:t>
                </a:r>
              </a:p>
            </c:rich>
          </c:tx>
          <c:layout>
            <c:manualLayout>
              <c:xMode val="edge"/>
              <c:yMode val="edge"/>
              <c:x val="7.7160493827160689E-3"/>
              <c:y val="0.26492756817559981"/>
            </c:manualLayout>
          </c:layout>
        </c:title>
        <c:numFmt formatCode="General" sourceLinked="1"/>
        <c:tickLblPos val="nextTo"/>
        <c:spPr>
          <a:ln w="38100" cap="sq" cmpd="sng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/>
            </a:pPr>
            <a:endParaRPr lang="en-US"/>
          </a:p>
        </c:txPr>
        <c:crossAx val="235318656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9290123456790134"/>
          <c:y val="8.2464354117898974E-5"/>
          <c:w val="0.41176703606493625"/>
          <c:h val="0.24802579576201628"/>
        </c:manualLayout>
      </c:layout>
      <c:overlay val="1"/>
      <c:txPr>
        <a:bodyPr/>
        <a:lstStyle/>
        <a:p>
          <a:pPr>
            <a:defRPr sz="2700" b="1"/>
          </a:pPr>
          <a:endParaRPr lang="en-US"/>
        </a:p>
      </c:txPr>
    </c:legend>
    <c:plotVisOnly val="1"/>
  </c:chart>
  <c:spPr>
    <a:noFill/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725430154564021"/>
          <c:y val="4.5522434695663104E-2"/>
          <c:w val="0.85644551375522504"/>
          <c:h val="0.8065895929675455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Bulls in AI</c:v>
                </c:pt>
              </c:strCache>
            </c:strRef>
          </c:tx>
          <c:spPr>
            <a:gradFill>
              <a:gsLst>
                <a:gs pos="0">
                  <a:srgbClr val="132133"/>
                </a:gs>
                <a:gs pos="50000">
                  <a:srgbClr val="244270"/>
                </a:gs>
                <a:gs pos="100000">
                  <a:srgbClr val="132133"/>
                </a:gs>
              </a:gsLst>
              <a:lin ang="0" scaled="1"/>
            </a:gradFill>
          </c:spPr>
          <c:cat>
            <c:strRef>
              <c:f>Sheet1!$A$2:$A$10</c:f>
              <c:strCache>
                <c:ptCount val="8"/>
                <c:pt idx="1">
                  <c:v>&lt;1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1">
                  <c:v>72.5</c:v>
                </c:pt>
                <c:pt idx="2">
                  <c:v>73.099999999999994</c:v>
                </c:pt>
                <c:pt idx="3">
                  <c:v>75.5</c:v>
                </c:pt>
                <c:pt idx="4">
                  <c:v>76</c:v>
                </c:pt>
                <c:pt idx="5">
                  <c:v>90.6</c:v>
                </c:pt>
                <c:pt idx="6">
                  <c:v>91.6</c:v>
                </c:pt>
                <c:pt idx="7">
                  <c:v>92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Females</c:v>
                </c:pt>
              </c:strCache>
            </c:strRef>
          </c:tx>
          <c:spPr>
            <a:gradFill>
              <a:gsLst>
                <a:gs pos="0">
                  <a:srgbClr val="600000"/>
                </a:gs>
                <a:gs pos="50000">
                  <a:srgbClr val="B00000"/>
                </a:gs>
                <a:gs pos="100000">
                  <a:srgbClr val="600000"/>
                </a:gs>
              </a:gsLst>
              <a:lin ang="0" scaled="1"/>
            </a:gradFill>
          </c:spPr>
          <c:cat>
            <c:strRef>
              <c:f>Sheet1!$A$2:$A$10</c:f>
              <c:strCache>
                <c:ptCount val="8"/>
                <c:pt idx="1">
                  <c:v>&lt;1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1">
                  <c:v>70.400000000000006</c:v>
                </c:pt>
                <c:pt idx="2">
                  <c:v>71.400000000000006</c:v>
                </c:pt>
                <c:pt idx="3">
                  <c:v>73</c:v>
                </c:pt>
                <c:pt idx="4">
                  <c:v>73.5</c:v>
                </c:pt>
                <c:pt idx="5">
                  <c:v>73.8</c:v>
                </c:pt>
                <c:pt idx="6">
                  <c:v>73.599999999999994</c:v>
                </c:pt>
                <c:pt idx="7">
                  <c:v>73.7</c:v>
                </c:pt>
              </c:numCache>
            </c:numRef>
          </c:val>
        </c:ser>
        <c:gapWidth val="100"/>
        <c:overlap val="-5"/>
        <c:axId val="248541568"/>
        <c:axId val="248543488"/>
      </c:barChart>
      <c:catAx>
        <c:axId val="2485415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 smtClean="0"/>
                  <a:t>Age (years)</a:t>
                </a:r>
                <a:endParaRPr lang="en-US" sz="2400" dirty="0"/>
              </a:p>
            </c:rich>
          </c:tx>
          <c:layout/>
        </c:title>
        <c:tickLblPos val="nextTo"/>
        <c:spPr>
          <a:ln w="38100" cap="sq">
            <a:solidFill>
              <a:prstClr val="black"/>
            </a:solidFill>
            <a:miter lim="800000"/>
          </a:ln>
        </c:spPr>
        <c:txPr>
          <a:bodyPr/>
          <a:lstStyle/>
          <a:p>
            <a:pPr>
              <a:defRPr sz="2000" b="1"/>
            </a:pPr>
            <a:endParaRPr lang="en-US"/>
          </a:p>
        </c:txPr>
        <c:crossAx val="248543488"/>
        <c:crosses val="autoZero"/>
        <c:auto val="1"/>
        <c:lblAlgn val="ctr"/>
        <c:lblOffset val="50"/>
      </c:catAx>
      <c:valAx>
        <c:axId val="24854348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 smtClean="0"/>
                  <a:t>REL (%)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0"/>
              <c:y val="0.3462101445899145"/>
            </c:manualLayout>
          </c:layout>
        </c:title>
        <c:numFmt formatCode="General" sourceLinked="1"/>
        <c:tickLblPos val="nextTo"/>
        <c:spPr>
          <a:ln w="34925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000" b="1"/>
            </a:pPr>
            <a:endParaRPr lang="en-US"/>
          </a:p>
        </c:txPr>
        <c:crossAx val="2485415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2346067852629553"/>
          <c:y val="4.5495930982000131E-2"/>
          <c:w val="0.28086030912802612"/>
          <c:h val="0.1616458168320678"/>
        </c:manualLayout>
      </c:layout>
      <c:txPr>
        <a:bodyPr/>
        <a:lstStyle/>
        <a:p>
          <a:pPr>
            <a:defRPr sz="2400" b="1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A253B-BAD6-408A-8656-02CAF4824A5C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ED6AB-7B83-40F6-8D46-7688D2253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ICAR -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world-wide organization for the standardization of animal recording and productivity evaluations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 million units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semen were exported in 2016 worth about 143 million dollars (NAAB)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ED6AB-7B83-40F6-8D46-7688D22532B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ED6AB-7B83-40F6-8D46-7688D22532B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ED6AB-7B83-40F6-8D46-7688D22532B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ED6AB-7B83-40F6-8D46-7688D22532B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ED6AB-7B83-40F6-8D46-7688D22532B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ED6AB-7B83-40F6-8D46-7688D22532B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ED6AB-7B83-40F6-8D46-7688D22532B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ED6AB-7B83-40F6-8D46-7688D22532B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ED6AB-7B83-40F6-8D46-7688D22532B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0480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639762"/>
          </a:xfrm>
        </p:spPr>
        <p:txBody>
          <a:bodyPr/>
          <a:lstStyle>
            <a:lvl1pPr algn="l">
              <a:lnSpc>
                <a:spcPts val="4600"/>
              </a:lnSpc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29000"/>
            <a:ext cx="7772400" cy="27432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8862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8862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 userDrawn="1"/>
        </p:nvPicPr>
        <p:blipFill>
          <a:blip r:embed="rId6" cstate="print"/>
          <a:srcRect r="1468"/>
          <a:stretch>
            <a:fillRect/>
          </a:stretch>
        </p:blipFill>
        <p:spPr>
          <a:xfrm>
            <a:off x="8440349" y="6369874"/>
            <a:ext cx="703651" cy="48812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611112"/>
            <a:ext cx="8458200" cy="246888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28600" y="6611112"/>
            <a:ext cx="5943600" cy="246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 smtClean="0">
                <a:solidFill>
                  <a:schemeClr val="bg1"/>
                </a:solidFill>
              </a:rPr>
              <a:t>CDCB Industry Meeting, Madison, WI – October 3, 2017 (</a:t>
            </a:r>
            <a:fld id="{15B3028D-9398-4C32-B664-7BB0AE0371BF}" type="slidenum">
              <a:rPr lang="en-US" sz="1100" b="1" smtClean="0">
                <a:solidFill>
                  <a:schemeClr val="bg1"/>
                </a:solidFill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100" b="1" dirty="0" smtClean="0">
                <a:solidFill>
                  <a:schemeClr val="bg1"/>
                </a:solidFill>
              </a:rPr>
              <a:t>)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629400" y="6611112"/>
            <a:ext cx="18288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Mel Tooker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2" r:id="rId3"/>
    <p:sldLayoutId id="214748365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Symbol" pitchFamily="18" charset="2"/>
        <a:buChar char="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Arial" pitchFamily="34" charset="0"/>
        <a:buChar char="–"/>
        <a:tabLst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223838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Calibri" pitchFamily="34" charset="0"/>
        <a:buChar char="•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aul.vanraden@ars.usda.gov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_5YKc95TPAhUIGD4KHYyWCL0QjRwIBw&amp;url=http://www.atafen.com.tr/tr_bogaspermalari.aspx&amp;psig=AFQjCNGuI0BTMcm1vdNrH034-OxZuR8Oug&amp;ust=147415104143056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70940"/>
            <a:ext cx="7450810" cy="2115964"/>
          </a:xfrm>
        </p:spPr>
        <p:txBody>
          <a:bodyPr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200" dirty="0" smtClean="0"/>
              <a:t>Validation of </a:t>
            </a:r>
            <a:br>
              <a:rPr lang="en-US" sz="5200" dirty="0" smtClean="0"/>
            </a:br>
            <a:r>
              <a:rPr lang="en-US" sz="5200" dirty="0" smtClean="0"/>
              <a:t>genomic predictions and genomic reliability </a:t>
            </a:r>
            <a:endParaRPr lang="en-US" sz="5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US" sz="3200" dirty="0" smtClean="0">
              <a:solidFill>
                <a:srgbClr val="00523C"/>
              </a:solidFill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solidFill>
                  <a:srgbClr val="00523C"/>
                </a:solidFill>
              </a:rPr>
              <a:t>Mel Tooker and Paul </a:t>
            </a:r>
            <a:r>
              <a:rPr lang="en-US" sz="3200" dirty="0" err="1" smtClean="0">
                <a:solidFill>
                  <a:srgbClr val="00523C"/>
                </a:solidFill>
              </a:rPr>
              <a:t>VanRaden</a:t>
            </a:r>
            <a:endParaRPr lang="en-US" sz="3200" dirty="0" smtClean="0">
              <a:solidFill>
                <a:srgbClr val="00523C"/>
              </a:solidFill>
            </a:endParaRPr>
          </a:p>
          <a:p>
            <a:pPr>
              <a:spcAft>
                <a:spcPts val="0"/>
              </a:spcAft>
            </a:pPr>
            <a:endParaRPr lang="en-US" dirty="0" smtClean="0">
              <a:solidFill>
                <a:srgbClr val="00523C"/>
              </a:solidFill>
            </a:endParaRPr>
          </a:p>
          <a:p>
            <a:pPr marL="0" indent="0">
              <a:lnSpc>
                <a:spcPts val="2800"/>
              </a:lnSpc>
              <a:spcAft>
                <a:spcPts val="3000"/>
              </a:spcAft>
            </a:pPr>
            <a:r>
              <a:rPr lang="en-US" dirty="0" smtClean="0"/>
              <a:t>USDA, Agricultural Research Service, Animal Genomics and Improvement Laboratory, Beltsville, MD, USA</a:t>
            </a:r>
          </a:p>
          <a:p>
            <a:pPr>
              <a:lnSpc>
                <a:spcPts val="2800"/>
              </a:lnSpc>
              <a:spcAft>
                <a:spcPts val="3000"/>
              </a:spcAft>
            </a:pPr>
            <a:r>
              <a:rPr lang="en-US" u="sng" dirty="0" smtClean="0">
                <a:solidFill>
                  <a:srgbClr val="244270"/>
                </a:solidFill>
                <a:hlinkClick r:id="rId2"/>
              </a:rPr>
              <a:t>melvin.tooker@ars.usda.gov</a:t>
            </a:r>
            <a:endParaRPr lang="en-US" u="sng" dirty="0" smtClean="0">
              <a:solidFill>
                <a:srgbClr val="244270"/>
              </a:solidFill>
            </a:endParaRPr>
          </a:p>
          <a:p>
            <a:pPr>
              <a:lnSpc>
                <a:spcPts val="2800"/>
              </a:lnSpc>
              <a:spcAft>
                <a:spcPts val="3000"/>
              </a:spcAft>
            </a:pP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5760" y="4114800"/>
            <a:ext cx="8412480" cy="32512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5760" y="4775200"/>
            <a:ext cx="8412480" cy="32512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199" y="1473200"/>
          <a:ext cx="8327269" cy="435660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133601"/>
                <a:gridCol w="660400"/>
                <a:gridCol w="1473200"/>
                <a:gridCol w="1188720"/>
                <a:gridCol w="396240"/>
                <a:gridCol w="1320800"/>
                <a:gridCol w="213360"/>
                <a:gridCol w="940948"/>
              </a:tblGrid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NM$</a:t>
                      </a:r>
                      <a:endParaRPr lang="en-US" sz="240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dirty="0" smtClean="0">
                          <a:solidFill>
                            <a:srgbClr val="00523C"/>
                          </a:solidFill>
                          <a:latin typeface="Calibri" pitchFamily="34" charset="0"/>
                        </a:rPr>
                        <a:t>Progeny (2017)</a:t>
                      </a:r>
                      <a:endParaRPr lang="en-US" sz="240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9835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Bull</a:t>
                      </a:r>
                      <a:endParaRPr lang="en-US" sz="2400" b="1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2017</a:t>
                      </a:r>
                      <a:endParaRPr lang="en-US" sz="2400" b="1" baseline="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2014*</a:t>
                      </a:r>
                      <a:endParaRPr lang="en-US" sz="2400" b="1" baseline="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PA 2014*</a:t>
                      </a:r>
                      <a:endParaRPr lang="en-US" sz="2400" b="1" baseline="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baseline="0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00523C"/>
                          </a:solidFill>
                          <a:latin typeface="Calibri" pitchFamily="34" charset="0"/>
                        </a:rPr>
                        <a:t>Daughters</a:t>
                      </a:r>
                      <a:endParaRPr lang="en-US" sz="2400" b="1" baseline="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baseline="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00523C"/>
                          </a:solidFill>
                          <a:latin typeface="Calibri" pitchFamily="34" charset="0"/>
                        </a:rPr>
                        <a:t>AI sons</a:t>
                      </a:r>
                      <a:endParaRPr lang="en-US" sz="2400" b="1" baseline="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Troy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635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747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494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1,209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Rogers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688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708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533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1,338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Cabriolet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866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680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507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6,354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Ponder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726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660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533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1,295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Emerald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512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656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500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1,198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err="1" smtClean="0">
                          <a:latin typeface="Calibri" pitchFamily="34" charset="0"/>
                        </a:rPr>
                        <a:t>Bombero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693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648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538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1,245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Halogen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323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642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475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1,922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Jayden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626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642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464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2,927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err="1" smtClean="0">
                          <a:latin typeface="Calibri" pitchFamily="34" charset="0"/>
                        </a:rPr>
                        <a:t>Supersire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855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642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510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16,627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260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9269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Donatello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755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639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561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4,743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9269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Top 10 average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668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666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511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3,886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2286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50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2286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05" y="6035946"/>
            <a:ext cx="3545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244270"/>
                </a:solidFill>
                <a:latin typeface="Calibri" pitchFamily="34" charset="0"/>
              </a:rPr>
              <a:t>*Base-adjusted values</a:t>
            </a:r>
            <a:endParaRPr lang="en-US" sz="2000" b="1" dirty="0">
              <a:solidFill>
                <a:srgbClr val="244270"/>
              </a:solidFill>
              <a:latin typeface="Calibr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US" sz="3200" dirty="0" smtClean="0"/>
              <a:t>Top </a:t>
            </a:r>
            <a:r>
              <a:rPr lang="en-US" sz="3200" dirty="0" smtClean="0">
                <a:solidFill>
                  <a:srgbClr val="9BFFE5"/>
                </a:solidFill>
              </a:rPr>
              <a:t>young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Holstein</a:t>
            </a:r>
            <a:r>
              <a:rPr lang="en-US" sz="3200" dirty="0" smtClean="0"/>
              <a:t> bulls </a:t>
            </a:r>
            <a:r>
              <a:rPr lang="en-US" sz="3200" dirty="0" smtClean="0">
                <a:solidFill>
                  <a:srgbClr val="FFFF00"/>
                </a:solidFill>
              </a:rPr>
              <a:t>(August 2014)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005840"/>
            <a:ext cx="3513975" cy="3216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00523C"/>
                </a:solidFill>
              </a:rPr>
              <a:t>Now with &gt;1,000 daughters</a:t>
            </a:r>
            <a:endParaRPr lang="en-US" sz="2400" b="1" dirty="0">
              <a:solidFill>
                <a:srgbClr val="00523C"/>
              </a:solidFill>
            </a:endParaRPr>
          </a:p>
        </p:txBody>
      </p:sp>
      <p:sp>
        <p:nvSpPr>
          <p:cNvPr id="16386" name="AutoShape 2" descr="Image result for ROYLANE SOCRA ROB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Image result for ROYLANE SOCRA ROB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" descr="http://genex.crinet.com/dairy/images/animals/11056troy(b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9815" y="0"/>
            <a:ext cx="1737360" cy="1243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5760" y="2458720"/>
            <a:ext cx="8412480" cy="32512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5760" y="2133600"/>
            <a:ext cx="8412480" cy="32512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199" y="1473200"/>
          <a:ext cx="8327269" cy="435660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133601"/>
                <a:gridCol w="660400"/>
                <a:gridCol w="1473200"/>
                <a:gridCol w="1188720"/>
                <a:gridCol w="396240"/>
                <a:gridCol w="1320800"/>
                <a:gridCol w="213360"/>
                <a:gridCol w="940948"/>
              </a:tblGrid>
              <a:tr h="120405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NM$</a:t>
                      </a:r>
                      <a:endParaRPr lang="en-US" sz="240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dirty="0" smtClean="0">
                          <a:solidFill>
                            <a:srgbClr val="00523C"/>
                          </a:solidFill>
                          <a:latin typeface="Calibri" pitchFamily="34" charset="0"/>
                        </a:rPr>
                        <a:t>Progeny (2017)</a:t>
                      </a:r>
                      <a:endParaRPr lang="en-US" sz="240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7074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Bull</a:t>
                      </a:r>
                      <a:endParaRPr lang="en-US" sz="2400" b="1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2017</a:t>
                      </a:r>
                      <a:endParaRPr lang="en-US" sz="2400" b="1" baseline="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2014*</a:t>
                      </a:r>
                      <a:endParaRPr lang="en-US" sz="2400" b="1" baseline="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PA 2014*</a:t>
                      </a:r>
                      <a:endParaRPr lang="en-US" sz="2400" b="1" baseline="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baseline="0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00523C"/>
                          </a:solidFill>
                          <a:latin typeface="Calibri" pitchFamily="34" charset="0"/>
                        </a:rPr>
                        <a:t>Daughters</a:t>
                      </a:r>
                      <a:endParaRPr lang="en-US" sz="2400" b="1" baseline="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baseline="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00523C"/>
                          </a:solidFill>
                          <a:latin typeface="Calibri" pitchFamily="34" charset="0"/>
                        </a:rPr>
                        <a:t>AI sons</a:t>
                      </a:r>
                      <a:endParaRPr lang="en-US" sz="2400" b="1" baseline="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0405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Volcano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433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515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313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4,167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0405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Magnum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501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497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218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5,985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0405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Link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427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450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213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1,760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0405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Daybreak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510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410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281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935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0405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Hickey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429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405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292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266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0405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err="1" smtClean="0">
                          <a:latin typeface="Calibri" pitchFamily="34" charset="0"/>
                        </a:rPr>
                        <a:t>Bindy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395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404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153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619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0405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err="1" smtClean="0">
                          <a:latin typeface="Calibri" pitchFamily="34" charset="0"/>
                        </a:rPr>
                        <a:t>Arhil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346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402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149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106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0405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err="1" smtClean="0">
                          <a:latin typeface="Calibri" pitchFamily="34" charset="0"/>
                        </a:rPr>
                        <a:t>Zimpel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408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396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190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100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Victory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351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385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295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1,522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Memo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158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383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+mj-lt"/>
                        </a:rPr>
                        <a:t>–</a:t>
                      </a:r>
                      <a:r>
                        <a:rPr lang="en-US" sz="2400" b="1" dirty="0" smtClean="0">
                          <a:latin typeface="Calibri" pitchFamily="34" charset="0"/>
                        </a:rPr>
                        <a:t>64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243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07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Top 10 average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396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425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204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1,570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3017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5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05" y="6035946"/>
            <a:ext cx="3545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244270"/>
                </a:solidFill>
                <a:latin typeface="Calibri" pitchFamily="34" charset="0"/>
              </a:rPr>
              <a:t>*Base-adjusted values</a:t>
            </a:r>
            <a:endParaRPr lang="en-US" sz="2000" b="1" dirty="0">
              <a:solidFill>
                <a:srgbClr val="244270"/>
              </a:solidFill>
              <a:latin typeface="Calibr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US" sz="3200" dirty="0" smtClean="0"/>
              <a:t>Top </a:t>
            </a:r>
            <a:r>
              <a:rPr lang="en-US" sz="3200" dirty="0" smtClean="0">
                <a:solidFill>
                  <a:srgbClr val="9BFFE5"/>
                </a:solidFill>
              </a:rPr>
              <a:t>proven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Jersey</a:t>
            </a:r>
            <a:r>
              <a:rPr lang="en-US" sz="3200" dirty="0" smtClean="0"/>
              <a:t> bulls </a:t>
            </a:r>
            <a:r>
              <a:rPr lang="en-US" sz="3200" dirty="0" smtClean="0">
                <a:solidFill>
                  <a:srgbClr val="FFFF00"/>
                </a:solidFill>
              </a:rPr>
              <a:t>(August 2014)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005840"/>
            <a:ext cx="3278333" cy="3206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00523C"/>
                </a:solidFill>
              </a:rPr>
              <a:t>Now with &gt;100 daughters</a:t>
            </a:r>
            <a:endParaRPr lang="en-US" sz="2400" b="1" dirty="0">
              <a:solidFill>
                <a:srgbClr val="00523C"/>
              </a:solidFill>
            </a:endParaRPr>
          </a:p>
        </p:txBody>
      </p:sp>
      <p:sp>
        <p:nvSpPr>
          <p:cNvPr id="16386" name="AutoShape 2" descr="Image result for ROYLANE SOCRA ROB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Image result for ROYLANE SOCRA ROB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" descr="Image result for jersey bull photo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539" t="753" r="539" b="753"/>
          <a:stretch>
            <a:fillRect/>
          </a:stretch>
        </p:blipFill>
        <p:spPr bwMode="auto">
          <a:xfrm>
            <a:off x="7406640" y="0"/>
            <a:ext cx="1737360" cy="1236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5760" y="4439920"/>
            <a:ext cx="8412480" cy="32512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5760" y="2133600"/>
            <a:ext cx="8412480" cy="32512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199" y="1473200"/>
          <a:ext cx="8327269" cy="435660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133601"/>
                <a:gridCol w="660400"/>
                <a:gridCol w="1473200"/>
                <a:gridCol w="1188720"/>
                <a:gridCol w="396240"/>
                <a:gridCol w="1320800"/>
                <a:gridCol w="213360"/>
                <a:gridCol w="940948"/>
              </a:tblGrid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NM$</a:t>
                      </a:r>
                      <a:endParaRPr lang="en-US" sz="240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dirty="0" smtClean="0">
                          <a:solidFill>
                            <a:srgbClr val="00523C"/>
                          </a:solidFill>
                          <a:latin typeface="Calibri" pitchFamily="34" charset="0"/>
                        </a:rPr>
                        <a:t>Progeny (2017)</a:t>
                      </a:r>
                      <a:endParaRPr lang="en-US" sz="240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9835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Bull</a:t>
                      </a:r>
                      <a:endParaRPr lang="en-US" sz="2400" b="1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2017</a:t>
                      </a:r>
                      <a:endParaRPr lang="en-US" sz="2400" b="1" baseline="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2014*</a:t>
                      </a:r>
                      <a:endParaRPr lang="en-US" sz="2400" b="1" baseline="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PA 2014*</a:t>
                      </a:r>
                      <a:endParaRPr lang="en-US" sz="2400" b="1" baseline="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baseline="0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00523C"/>
                          </a:solidFill>
                          <a:latin typeface="Calibri" pitchFamily="34" charset="0"/>
                        </a:rPr>
                        <a:t>Daughters</a:t>
                      </a:r>
                      <a:endParaRPr lang="en-US" sz="2400" b="1" baseline="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baseline="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00523C"/>
                          </a:solidFill>
                          <a:latin typeface="Calibri" pitchFamily="34" charset="0"/>
                        </a:rPr>
                        <a:t>AI sons</a:t>
                      </a:r>
                      <a:endParaRPr lang="en-US" sz="2400" b="1" baseline="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Harris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654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567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386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2,113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Mackenzie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525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536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313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383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Machete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421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535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379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2,283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Formidable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424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530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405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642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Hector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393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528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376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138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Walter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561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522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389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289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Revolution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457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516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347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215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err="1" smtClean="0">
                          <a:latin typeface="Calibri" pitchFamily="34" charset="0"/>
                        </a:rPr>
                        <a:t>Marlo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684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508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420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407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Pilgrim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559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486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298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600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9269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Chili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514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486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335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984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9269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Top 10 average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519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522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365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805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3017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13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3017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05" y="6035946"/>
            <a:ext cx="3545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244270"/>
                </a:solidFill>
                <a:latin typeface="Calibri" pitchFamily="34" charset="0"/>
              </a:rPr>
              <a:t>*Base-adjusted values</a:t>
            </a:r>
            <a:endParaRPr lang="en-US" sz="2000" b="1" dirty="0">
              <a:solidFill>
                <a:srgbClr val="244270"/>
              </a:solidFill>
              <a:latin typeface="Calibr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US" sz="3200" dirty="0" smtClean="0"/>
              <a:t>Top </a:t>
            </a:r>
            <a:r>
              <a:rPr lang="en-US" sz="3200" dirty="0" smtClean="0">
                <a:solidFill>
                  <a:srgbClr val="9BFFE5"/>
                </a:solidFill>
              </a:rPr>
              <a:t>young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Jersey</a:t>
            </a:r>
            <a:r>
              <a:rPr lang="en-US" sz="3200" dirty="0" smtClean="0"/>
              <a:t> bulls </a:t>
            </a:r>
            <a:r>
              <a:rPr lang="en-US" sz="3200" dirty="0" smtClean="0">
                <a:solidFill>
                  <a:srgbClr val="FFFF00"/>
                </a:solidFill>
              </a:rPr>
              <a:t>(August 2014)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005840"/>
            <a:ext cx="3278333" cy="3206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00523C"/>
                </a:solidFill>
              </a:rPr>
              <a:t>Now with &gt;100 daughters</a:t>
            </a:r>
            <a:endParaRPr lang="en-US" sz="2400" b="1" dirty="0">
              <a:solidFill>
                <a:srgbClr val="00523C"/>
              </a:solidFill>
            </a:endParaRPr>
          </a:p>
        </p:txBody>
      </p:sp>
      <p:sp>
        <p:nvSpPr>
          <p:cNvPr id="16386" name="AutoShape 2" descr="Image result for ROYLANE SOCRA ROB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Image result for ROYLANE SOCRA ROB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2" descr="PROP JO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4512" y="0"/>
            <a:ext cx="1737360" cy="1243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 validating GREL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en-US" dirty="0" smtClean="0"/>
              <a:t>Published GPTAs</a:t>
            </a:r>
          </a:p>
          <a:p>
            <a:pPr lvl="1">
              <a:lnSpc>
                <a:spcPts val="2900"/>
              </a:lnSpc>
              <a:spcAft>
                <a:spcPts val="600"/>
              </a:spcAft>
            </a:pPr>
            <a:r>
              <a:rPr lang="en-US" dirty="0" smtClean="0"/>
              <a:t>April 2014</a:t>
            </a:r>
            <a:r>
              <a:rPr lang="en-US" dirty="0" smtClean="0">
                <a:solidFill>
                  <a:srgbClr val="244270"/>
                </a:solidFill>
              </a:rPr>
              <a:t> (GREL</a:t>
            </a:r>
            <a:r>
              <a:rPr lang="en-US" baseline="-25000" dirty="0" smtClean="0">
                <a:solidFill>
                  <a:srgbClr val="244270"/>
                </a:solidFill>
              </a:rPr>
              <a:t>2014</a:t>
            </a:r>
            <a:r>
              <a:rPr lang="en-US" dirty="0" smtClean="0">
                <a:solidFill>
                  <a:srgbClr val="244270"/>
                </a:solidFill>
              </a:rPr>
              <a:t>)</a:t>
            </a:r>
          </a:p>
          <a:p>
            <a:pPr lvl="1">
              <a:lnSpc>
                <a:spcPts val="2900"/>
              </a:lnSpc>
              <a:spcAft>
                <a:spcPts val="3000"/>
              </a:spcAft>
            </a:pPr>
            <a:r>
              <a:rPr lang="en-US" dirty="0" smtClean="0"/>
              <a:t>April 2017</a:t>
            </a:r>
            <a:r>
              <a:rPr lang="en-US" dirty="0" smtClean="0">
                <a:solidFill>
                  <a:srgbClr val="00523C"/>
                </a:solidFill>
              </a:rPr>
              <a:t> </a:t>
            </a:r>
            <a:r>
              <a:rPr lang="en-US" dirty="0" smtClean="0">
                <a:solidFill>
                  <a:srgbClr val="244270"/>
                </a:solidFill>
              </a:rPr>
              <a:t>(GREL</a:t>
            </a:r>
            <a:r>
              <a:rPr lang="en-US" baseline="-25000" dirty="0" smtClean="0">
                <a:solidFill>
                  <a:srgbClr val="244270"/>
                </a:solidFill>
              </a:rPr>
              <a:t>2017</a:t>
            </a:r>
            <a:r>
              <a:rPr lang="en-US" dirty="0" smtClean="0">
                <a:solidFill>
                  <a:srgbClr val="244270"/>
                </a:solidFill>
              </a:rPr>
              <a:t>)</a:t>
            </a:r>
          </a:p>
          <a:p>
            <a:pPr>
              <a:lnSpc>
                <a:spcPts val="2900"/>
              </a:lnSpc>
              <a:spcAft>
                <a:spcPts val="3000"/>
              </a:spcAft>
            </a:pPr>
            <a:r>
              <a:rPr lang="en-US" dirty="0" smtClean="0"/>
              <a:t>SD of difference in GPTAs</a:t>
            </a:r>
          </a:p>
          <a:p>
            <a:pPr>
              <a:lnSpc>
                <a:spcPts val="2900"/>
              </a:lnSpc>
            </a:pPr>
            <a:r>
              <a:rPr lang="en-US" dirty="0" smtClean="0"/>
              <a:t>REML estimates of SD of true transmitting ability (TA) from Interbull MACE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 GREL validation </a:t>
            </a:r>
            <a:r>
              <a:rPr lang="en-US" sz="3600" dirty="0" smtClean="0">
                <a:solidFill>
                  <a:srgbClr val="FFFF00"/>
                </a:solidFill>
              </a:rPr>
              <a:t>(Holstein protein)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900"/>
              </a:lnSpc>
              <a:spcAft>
                <a:spcPts val="2400"/>
              </a:spcAft>
            </a:pPr>
            <a:r>
              <a:rPr lang="en-US" dirty="0" smtClean="0"/>
              <a:t>Average published GREL</a:t>
            </a:r>
            <a:r>
              <a:rPr lang="en-US" baseline="-25000" dirty="0" smtClean="0"/>
              <a:t>2014</a:t>
            </a:r>
            <a:r>
              <a:rPr lang="en-US" dirty="0" smtClean="0"/>
              <a:t> was 0.76</a:t>
            </a:r>
          </a:p>
          <a:p>
            <a:pPr>
              <a:lnSpc>
                <a:spcPts val="2900"/>
              </a:lnSpc>
              <a:spcAft>
                <a:spcPts val="2400"/>
              </a:spcAft>
            </a:pPr>
            <a:r>
              <a:rPr lang="en-US" dirty="0" smtClean="0"/>
              <a:t>GREL</a:t>
            </a:r>
            <a:r>
              <a:rPr lang="en-US" baseline="-25000" dirty="0" smtClean="0"/>
              <a:t>2017</a:t>
            </a:r>
            <a:r>
              <a:rPr lang="en-US" dirty="0" smtClean="0"/>
              <a:t> was 0.95</a:t>
            </a:r>
          </a:p>
          <a:p>
            <a:pPr>
              <a:lnSpc>
                <a:spcPts val="2900"/>
              </a:lnSpc>
              <a:spcAft>
                <a:spcPts val="2400"/>
              </a:spcAft>
            </a:pPr>
            <a:r>
              <a:rPr lang="en-US" dirty="0" smtClean="0"/>
              <a:t>SD of change was 8.4</a:t>
            </a:r>
          </a:p>
          <a:p>
            <a:pPr>
              <a:lnSpc>
                <a:spcPts val="2900"/>
              </a:lnSpc>
              <a:spcAft>
                <a:spcPts val="2400"/>
              </a:spcAft>
            </a:pPr>
            <a:r>
              <a:rPr lang="en-US" dirty="0" smtClean="0"/>
              <a:t>REML TA SD was 17.5</a:t>
            </a:r>
          </a:p>
          <a:p>
            <a:pPr>
              <a:lnSpc>
                <a:spcPts val="2900"/>
              </a:lnSpc>
            </a:pPr>
            <a:r>
              <a:rPr lang="en-US" dirty="0" smtClean="0"/>
              <a:t>Observed GREL</a:t>
            </a:r>
            <a:r>
              <a:rPr lang="en-US" baseline="-25000" dirty="0" smtClean="0"/>
              <a:t>2014</a:t>
            </a:r>
            <a:r>
              <a:rPr lang="en-US" dirty="0" smtClean="0"/>
              <a:t> for protein calculated as:</a:t>
            </a:r>
          </a:p>
          <a:p>
            <a:pPr>
              <a:lnSpc>
                <a:spcPts val="2900"/>
              </a:lnSpc>
              <a:spcAft>
                <a:spcPts val="600"/>
              </a:spcAft>
              <a:buNone/>
            </a:pPr>
            <a:r>
              <a:rPr lang="en-US" dirty="0" smtClean="0"/>
              <a:t>	        GREL</a:t>
            </a:r>
            <a:r>
              <a:rPr lang="en-US" baseline="-25000" dirty="0" smtClean="0"/>
              <a:t>2014</a:t>
            </a:r>
            <a:r>
              <a:rPr lang="en-US" dirty="0" smtClean="0"/>
              <a:t>= 0.95 – 8.4</a:t>
            </a:r>
            <a:r>
              <a:rPr lang="en-US" baseline="30000" dirty="0" smtClean="0"/>
              <a:t>2</a:t>
            </a:r>
            <a:r>
              <a:rPr lang="en-US" dirty="0" smtClean="0"/>
              <a:t>/17.5</a:t>
            </a:r>
            <a:r>
              <a:rPr lang="en-US" baseline="30000" dirty="0" smtClean="0"/>
              <a:t>2</a:t>
            </a:r>
          </a:p>
          <a:p>
            <a:pPr>
              <a:lnSpc>
                <a:spcPts val="2900"/>
              </a:lnSpc>
              <a:buNone/>
            </a:pPr>
            <a:r>
              <a:rPr lang="en-US" baseline="30000" dirty="0" smtClean="0"/>
              <a:t>			</a:t>
            </a:r>
            <a:r>
              <a:rPr lang="en-US" dirty="0" smtClean="0"/>
              <a:t>= 0.72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 vs. published GREL </a:t>
            </a:r>
            <a:r>
              <a:rPr lang="en-US" dirty="0" smtClean="0">
                <a:solidFill>
                  <a:srgbClr val="FFFF00"/>
                </a:solidFill>
              </a:rPr>
              <a:t>(2014)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538480" y="1320800"/>
          <a:ext cx="8046720" cy="3852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005840"/>
                <a:gridCol w="1188720"/>
                <a:gridCol w="914400"/>
                <a:gridCol w="274320"/>
                <a:gridCol w="1005840"/>
                <a:gridCol w="1188720"/>
                <a:gridCol w="914400"/>
              </a:tblGrid>
              <a:tr h="20828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700" b="1" dirty="0" smtClean="0">
                          <a:solidFill>
                            <a:srgbClr val="00523C"/>
                          </a:solidFill>
                        </a:rPr>
                        <a:t>Jersey</a:t>
                      </a:r>
                      <a:endParaRPr lang="en-US" sz="27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Holstein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Trait*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700" b="1" dirty="0" err="1" smtClean="0">
                          <a:solidFill>
                            <a:srgbClr val="00523C"/>
                          </a:solidFill>
                        </a:rPr>
                        <a:t>Obs</a:t>
                      </a:r>
                      <a:endParaRPr lang="en-US" sz="27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B="27432" anchor="b"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700" b="1" dirty="0" smtClean="0">
                          <a:solidFill>
                            <a:srgbClr val="00523C"/>
                          </a:solidFill>
                        </a:rPr>
                        <a:t>Pub</a:t>
                      </a:r>
                      <a:endParaRPr lang="en-US" sz="27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B="27432" anchor="b"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700" b="1" dirty="0" smtClean="0">
                          <a:solidFill>
                            <a:srgbClr val="00523C"/>
                          </a:solidFill>
                        </a:rPr>
                        <a:t>Diff</a:t>
                      </a:r>
                      <a:endParaRPr lang="en-US" sz="27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B="27432" anchor="b"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700" b="1" dirty="0" err="1" smtClean="0">
                          <a:solidFill>
                            <a:srgbClr val="244270"/>
                          </a:solidFill>
                        </a:rPr>
                        <a:t>Obs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B="27432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Pub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B="27432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Diff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B="27432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Milk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73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68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+5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72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76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>
                          <a:latin typeface="+mn-lt"/>
                        </a:rPr>
                        <a:t>–</a:t>
                      </a:r>
                      <a:r>
                        <a:rPr lang="en-US" sz="2700" b="1" dirty="0" smtClean="0"/>
                        <a:t>4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Fat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72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68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+4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74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76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>
                          <a:latin typeface="+mn-lt"/>
                        </a:rPr>
                        <a:t>–</a:t>
                      </a:r>
                      <a:r>
                        <a:rPr lang="en-US" sz="2700" b="1" dirty="0" smtClean="0"/>
                        <a:t>2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Protein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71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68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+3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72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76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>
                          <a:latin typeface="+mn-lt"/>
                        </a:rPr>
                        <a:t>–</a:t>
                      </a:r>
                      <a:r>
                        <a:rPr lang="en-US" sz="2700" b="1" dirty="0" smtClean="0"/>
                        <a:t>4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PL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47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55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-8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65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70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>
                          <a:latin typeface="+mn-lt"/>
                        </a:rPr>
                        <a:t>–</a:t>
                      </a:r>
                      <a:r>
                        <a:rPr lang="en-US" sz="2700" b="1" dirty="0" smtClean="0"/>
                        <a:t>5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SCS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64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62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+2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77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73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+4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DPR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63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52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+11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69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68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+1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NM$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68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64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+4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68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73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>
                          <a:latin typeface="+mn-lt"/>
                        </a:rPr>
                        <a:t>–</a:t>
                      </a:r>
                      <a:r>
                        <a:rPr lang="en-US" sz="2700" b="1" dirty="0" smtClean="0"/>
                        <a:t>5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700" b="1" dirty="0" smtClean="0">
                          <a:solidFill>
                            <a:srgbClr val="B00000"/>
                          </a:solidFill>
                        </a:rPr>
                        <a:t>Average</a:t>
                      </a:r>
                      <a:endParaRPr lang="en-US" sz="27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914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>
                          <a:solidFill>
                            <a:srgbClr val="B00000"/>
                          </a:solidFill>
                        </a:rPr>
                        <a:t>65</a:t>
                      </a:r>
                      <a:endParaRPr lang="en-US" sz="27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914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>
                          <a:solidFill>
                            <a:srgbClr val="B00000"/>
                          </a:solidFill>
                        </a:rPr>
                        <a:t>62</a:t>
                      </a:r>
                      <a:endParaRPr lang="en-US" sz="27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914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>
                          <a:solidFill>
                            <a:srgbClr val="B00000"/>
                          </a:solidFill>
                        </a:rPr>
                        <a:t>+3</a:t>
                      </a:r>
                      <a:endParaRPr lang="en-US" sz="27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914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7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914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>
                          <a:solidFill>
                            <a:srgbClr val="B00000"/>
                          </a:solidFill>
                        </a:rPr>
                        <a:t>71</a:t>
                      </a:r>
                      <a:endParaRPr lang="en-US" sz="27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914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>
                          <a:solidFill>
                            <a:srgbClr val="B00000"/>
                          </a:solidFill>
                        </a:rPr>
                        <a:t>73</a:t>
                      </a:r>
                      <a:endParaRPr lang="en-US" sz="27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914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>
                          <a:solidFill>
                            <a:srgbClr val="B00000"/>
                          </a:solidFill>
                          <a:latin typeface="+mn-lt"/>
                        </a:rPr>
                        <a:t>–</a:t>
                      </a:r>
                      <a:r>
                        <a:rPr lang="en-US" sz="2700" b="1" dirty="0" smtClean="0">
                          <a:solidFill>
                            <a:srgbClr val="B00000"/>
                          </a:solidFill>
                        </a:rPr>
                        <a:t>2</a:t>
                      </a:r>
                      <a:endParaRPr lang="en-US" sz="27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91440" marB="0" anchor="b"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5905" y="5588906"/>
            <a:ext cx="7792735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244270"/>
                </a:solidFill>
                <a:latin typeface="Calibri" pitchFamily="34" charset="0"/>
              </a:rPr>
              <a:t>*PL = productive life; SCS = somatic cell score;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244270"/>
                </a:solidFill>
                <a:latin typeface="Calibri" pitchFamily="34" charset="0"/>
              </a:rPr>
              <a:t>  DPR = daughter pregnancy rate</a:t>
            </a:r>
            <a:endParaRPr lang="en-US" sz="2400" b="1" dirty="0">
              <a:solidFill>
                <a:srgbClr val="24427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REL for NM$ by 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158240"/>
          <a:ext cx="8229600" cy="515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Phenotypic update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500"/>
              </a:lnSpc>
              <a:spcAft>
                <a:spcPts val="3000"/>
              </a:spcAft>
            </a:pPr>
            <a:r>
              <a:rPr lang="en-US" sz="2400" dirty="0" smtClean="0"/>
              <a:t>Suppose REL increases steadily from REL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to REL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across a year </a:t>
            </a:r>
          </a:p>
          <a:p>
            <a:pPr>
              <a:lnSpc>
                <a:spcPts val="2500"/>
              </a:lnSpc>
              <a:spcAft>
                <a:spcPts val="1800"/>
              </a:spcAft>
            </a:pPr>
            <a:r>
              <a:rPr lang="en-US" sz="2400" dirty="0" smtClean="0"/>
              <a:t>Gain in REL from </a:t>
            </a:r>
            <a:r>
              <a:rPr lang="en-US" sz="2400" i="1" dirty="0" smtClean="0"/>
              <a:t>n</a:t>
            </a:r>
            <a:r>
              <a:rPr lang="en-US" sz="2400" dirty="0" smtClean="0"/>
              <a:t> updates per year </a:t>
            </a:r>
            <a:r>
              <a:rPr lang="en-US" sz="2400" dirty="0" smtClean="0">
                <a:solidFill>
                  <a:srgbClr val="00523C"/>
                </a:solidFill>
              </a:rPr>
              <a:t>(</a:t>
            </a:r>
            <a:r>
              <a:rPr lang="en-US" sz="2400" dirty="0" err="1" smtClean="0">
                <a:solidFill>
                  <a:srgbClr val="00523C"/>
                </a:solidFill>
              </a:rPr>
              <a:t>REL</a:t>
            </a:r>
            <a:r>
              <a:rPr lang="en-US" sz="2400" i="1" baseline="-25000" dirty="0" err="1" smtClean="0">
                <a:solidFill>
                  <a:srgbClr val="00523C"/>
                </a:solidFill>
              </a:rPr>
              <a:t>n</a:t>
            </a:r>
            <a:r>
              <a:rPr lang="en-US" sz="2400" dirty="0" smtClean="0">
                <a:solidFill>
                  <a:srgbClr val="00523C"/>
                </a:solidFill>
              </a:rPr>
              <a:t>)</a:t>
            </a:r>
            <a:r>
              <a:rPr lang="en-US" sz="2400" dirty="0" smtClean="0"/>
              <a:t> instead of 1 annual update should average:</a:t>
            </a:r>
          </a:p>
          <a:p>
            <a:pPr>
              <a:lnSpc>
                <a:spcPts val="2500"/>
              </a:lnSpc>
              <a:spcAft>
                <a:spcPts val="3000"/>
              </a:spcAft>
            </a:pPr>
            <a:endParaRPr lang="en-US" sz="2400" dirty="0" smtClean="0"/>
          </a:p>
          <a:p>
            <a:pPr>
              <a:lnSpc>
                <a:spcPts val="2500"/>
              </a:lnSpc>
            </a:pPr>
            <a:r>
              <a:rPr lang="en-US" sz="2400" i="1" dirty="0" smtClean="0">
                <a:solidFill>
                  <a:srgbClr val="B00000"/>
                </a:solidFill>
              </a:rPr>
              <a:t>Example:</a:t>
            </a:r>
            <a:r>
              <a:rPr lang="en-US" sz="2400" dirty="0" smtClean="0"/>
              <a:t> Suppose average bull REL increases from 75% </a:t>
            </a:r>
            <a:r>
              <a:rPr lang="en-US" sz="2400" dirty="0" smtClean="0">
                <a:solidFill>
                  <a:srgbClr val="244270"/>
                </a:solidFill>
              </a:rPr>
              <a:t>(REL</a:t>
            </a:r>
            <a:r>
              <a:rPr lang="en-US" sz="2400" baseline="-25000" dirty="0" smtClean="0">
                <a:solidFill>
                  <a:srgbClr val="244270"/>
                </a:solidFill>
              </a:rPr>
              <a:t>1</a:t>
            </a:r>
            <a:r>
              <a:rPr lang="en-US" sz="2400" dirty="0" smtClean="0">
                <a:solidFill>
                  <a:srgbClr val="244270"/>
                </a:solidFill>
              </a:rPr>
              <a:t>)</a:t>
            </a:r>
            <a:r>
              <a:rPr lang="en-US" sz="2400" dirty="0" smtClean="0"/>
              <a:t> to 91% </a:t>
            </a:r>
            <a:r>
              <a:rPr lang="en-US" sz="2400" dirty="0" smtClean="0">
                <a:solidFill>
                  <a:srgbClr val="244270"/>
                </a:solidFill>
              </a:rPr>
              <a:t>(REL</a:t>
            </a:r>
            <a:r>
              <a:rPr lang="en-US" sz="2400" baseline="-25000" dirty="0" smtClean="0">
                <a:solidFill>
                  <a:srgbClr val="244270"/>
                </a:solidFill>
              </a:rPr>
              <a:t>2</a:t>
            </a:r>
            <a:r>
              <a:rPr lang="en-US" sz="2400" dirty="0" smtClean="0">
                <a:solidFill>
                  <a:srgbClr val="244270"/>
                </a:solidFill>
              </a:rPr>
              <a:t>)</a:t>
            </a:r>
            <a:r>
              <a:rPr lang="en-US" sz="2400" dirty="0" smtClean="0">
                <a:solidFill>
                  <a:srgbClr val="00523C"/>
                </a:solidFill>
              </a:rPr>
              <a:t> </a:t>
            </a:r>
            <a:r>
              <a:rPr lang="en-US" sz="2400" dirty="0" smtClean="0"/>
              <a:t>when 4 years old</a:t>
            </a:r>
            <a:r>
              <a:rPr lang="en-US" sz="2400" dirty="0" smtClean="0">
                <a:solidFill>
                  <a:srgbClr val="244270"/>
                </a:solidFill>
              </a:rPr>
              <a:t> (no daughters </a:t>
            </a:r>
            <a:r>
              <a:rPr lang="en-US" sz="2400" dirty="0" smtClean="0">
                <a:solidFill>
                  <a:srgbClr val="244270"/>
                </a:solidFill>
                <a:latin typeface="Calibri"/>
              </a:rPr>
              <a:t>→</a:t>
            </a:r>
            <a:r>
              <a:rPr lang="en-US" sz="2400" dirty="0" smtClean="0">
                <a:solidFill>
                  <a:srgbClr val="244270"/>
                </a:solidFill>
              </a:rPr>
              <a:t> many daughters) </a:t>
            </a:r>
          </a:p>
          <a:p>
            <a:pPr lvl="1">
              <a:lnSpc>
                <a:spcPts val="2500"/>
              </a:lnSpc>
              <a:spcAft>
                <a:spcPts val="1500"/>
              </a:spcAft>
            </a:pPr>
            <a:r>
              <a:rPr lang="en-US" sz="2400" dirty="0" smtClean="0"/>
              <a:t>Minimum gain is 0% with an annual update because bulls would stay at 75% for the whole year</a:t>
            </a:r>
          </a:p>
          <a:p>
            <a:pPr lvl="1">
              <a:lnSpc>
                <a:spcPts val="2500"/>
              </a:lnSpc>
            </a:pPr>
            <a:r>
              <a:rPr lang="en-US" sz="2400" dirty="0" smtClean="0"/>
              <a:t>Maximum gain is 8% with instant updating; bulls would average (75 + 91)/2 = 83% during that year 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53640" y="2780030"/>
          <a:ext cx="4216400" cy="647700"/>
        </p:xfrm>
        <a:graphic>
          <a:graphicData uri="http://schemas.openxmlformats.org/presentationml/2006/ole">
            <p:oleObj spid="_x0000_s10241" name="Equation" r:id="rId3" imgW="4216320" imgH="647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Phenotypic update frequency</a:t>
            </a:r>
            <a:r>
              <a:rPr lang="en-US" sz="3000" dirty="0" smtClean="0"/>
              <a:t>  </a:t>
            </a:r>
            <a:r>
              <a:rPr lang="en-US" sz="3000" i="1" dirty="0" smtClean="0">
                <a:solidFill>
                  <a:srgbClr val="9BFFE5"/>
                </a:solidFill>
              </a:rPr>
              <a:t>(continued)</a:t>
            </a:r>
            <a:endParaRPr lang="en-US" sz="3000" i="1" dirty="0">
              <a:solidFill>
                <a:srgbClr val="9BFFE5"/>
              </a:solidFill>
            </a:endParaRPr>
          </a:p>
        </p:txBody>
      </p:sp>
      <p:pic>
        <p:nvPicPr>
          <p:cNvPr id="4" name="Picture 3" descr="reliability step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0111" y="1026160"/>
            <a:ext cx="6423779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 gains by update frequency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502920" y="1320800"/>
          <a:ext cx="8138160" cy="439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737360"/>
                <a:gridCol w="1005840"/>
                <a:gridCol w="182880"/>
                <a:gridCol w="1188720"/>
                <a:gridCol w="274320"/>
                <a:gridCol w="1005840"/>
                <a:gridCol w="182880"/>
                <a:gridCol w="1188720"/>
              </a:tblGrid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Frequency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27432" anchor="b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Updates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27432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523C"/>
                          </a:solidFill>
                        </a:rPr>
                        <a:t>Young</a:t>
                      </a:r>
                      <a:endParaRPr lang="en-US" sz="24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endParaRPr lang="en-US" sz="2400" b="1" dirty="0"/>
                    </a:p>
                  </a:txBody>
                  <a:tcPr marL="0" marR="0" marT="0" marB="27432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Proven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marL="0" marR="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400" b="1" dirty="0" smtClean="0">
                          <a:solidFill>
                            <a:srgbClr val="00523C"/>
                          </a:solidFill>
                        </a:rPr>
                        <a:t>REL (%)</a:t>
                      </a:r>
                      <a:endParaRPr lang="en-US" sz="24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B="27432" anchor="b"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24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B="27432" anchor="b"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400" b="1" dirty="0" smtClean="0">
                          <a:solidFill>
                            <a:srgbClr val="00523C"/>
                          </a:solidFill>
                        </a:rPr>
                        <a:t>Marginal gain</a:t>
                      </a:r>
                      <a:endParaRPr lang="en-US" sz="24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B="27432" anchor="b"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REL (%)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B="27432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B="27432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Marginal gain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B="27432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Annual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 marL="0" marR="6400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73.10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0.00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75.00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0.00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 months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 marL="0" marR="6400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73.70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0.60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79.00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4.00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B00000"/>
                          </a:solidFill>
                        </a:rPr>
                        <a:t>4 months</a:t>
                      </a:r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B0000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6400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B00000"/>
                          </a:solidFill>
                        </a:rPr>
                        <a:t>73.90</a:t>
                      </a:r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B00000"/>
                          </a:solidFill>
                        </a:rPr>
                        <a:t>0.20</a:t>
                      </a:r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B00000"/>
                          </a:solidFill>
                        </a:rPr>
                        <a:t>80.30</a:t>
                      </a:r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B00000"/>
                          </a:solidFill>
                        </a:rPr>
                        <a:t>1.30</a:t>
                      </a:r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 months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 marL="0" marR="6400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74.00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0.10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81.00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0.70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 months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6</a:t>
                      </a:r>
                      <a:endParaRPr lang="en-US" sz="2400" b="1" dirty="0"/>
                    </a:p>
                  </a:txBody>
                  <a:tcPr marL="0" marR="6400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74.10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0.10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81.60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0.60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Monthly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12</a:t>
                      </a:r>
                      <a:endParaRPr lang="en-US" sz="2400" b="1" dirty="0"/>
                    </a:p>
                  </a:txBody>
                  <a:tcPr marL="0" marR="6400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74.20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0.10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82.30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0.70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Weekly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52</a:t>
                      </a:r>
                      <a:endParaRPr lang="en-US" sz="2400" b="1" dirty="0"/>
                    </a:p>
                  </a:txBody>
                  <a:tcPr marL="0" marR="6400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74.28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0.08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82.80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0.50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Daily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365</a:t>
                      </a:r>
                      <a:endParaRPr lang="en-US" sz="2400" b="1" dirty="0"/>
                    </a:p>
                  </a:txBody>
                  <a:tcPr marL="0" marR="6400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74.29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0.01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82.97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0.17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Instant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LM Mono Prop 10" pitchFamily="50" charset="0"/>
                          <a:ea typeface="+mn-ea"/>
                          <a:cs typeface="+mn-cs"/>
                          <a:sym typeface="Symbol"/>
                        </a:rPr>
                        <a:t>∞</a:t>
                      </a:r>
                      <a:endParaRPr lang="en-US" sz="2400" b="1" dirty="0">
                        <a:latin typeface="LM Mono Prop 10" pitchFamily="50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74.30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0.01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83.00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0.03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en-US" dirty="0" smtClean="0"/>
              <a:t>Interbull validation of genomic predictions </a:t>
            </a:r>
            <a:r>
              <a:rPr lang="en-US" dirty="0" smtClean="0">
                <a:solidFill>
                  <a:srgbClr val="00523C"/>
                </a:solidFill>
              </a:rPr>
              <a:t>(GPTAs)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Predict later deregressed GPTA from earlier GPTA, weighted by later genomic reliability </a:t>
            </a:r>
            <a:r>
              <a:rPr lang="en-US" dirty="0" smtClean="0">
                <a:solidFill>
                  <a:srgbClr val="00523C"/>
                </a:solidFill>
              </a:rPr>
              <a:t>(GREL)</a:t>
            </a:r>
          </a:p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en-US" dirty="0" smtClean="0"/>
              <a:t>Simpler validation of GPTA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Predict later GPTA from earlier GPTA</a:t>
            </a:r>
          </a:p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en-US" dirty="0" smtClean="0"/>
              <a:t>Simple validation of GREL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Estimate earlier GREL from later GREL, genetic standard deviation </a:t>
            </a:r>
            <a:r>
              <a:rPr lang="en-US" dirty="0" smtClean="0">
                <a:solidFill>
                  <a:srgbClr val="00523C"/>
                </a:solidFill>
              </a:rPr>
              <a:t>(SD)</a:t>
            </a:r>
            <a:r>
              <a:rPr lang="en-US" dirty="0" smtClean="0"/>
              <a:t>, and SD of change (later GPTA – earlier GPTA)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Gains in reliability </a:t>
            </a:r>
            <a:r>
              <a:rPr lang="en-US" dirty="0" smtClean="0">
                <a:solidFill>
                  <a:srgbClr val="00523C"/>
                </a:solidFill>
              </a:rPr>
              <a:t>(REL)</a:t>
            </a:r>
            <a:r>
              <a:rPr lang="en-US" dirty="0" smtClean="0"/>
              <a:t> from more frequent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900"/>
              </a:lnSpc>
              <a:spcAft>
                <a:spcPts val="2400"/>
              </a:spcAft>
            </a:pPr>
            <a:r>
              <a:rPr lang="en-US" dirty="0" smtClean="0"/>
              <a:t>Simpler validation of GPTA is easier to compute and explain, but not quite as independent</a:t>
            </a:r>
          </a:p>
          <a:p>
            <a:pPr>
              <a:lnSpc>
                <a:spcPts val="2900"/>
              </a:lnSpc>
              <a:spcAft>
                <a:spcPts val="2400"/>
              </a:spcAft>
            </a:pPr>
            <a:r>
              <a:rPr lang="en-US" dirty="0" smtClean="0"/>
              <a:t>New procedure developed to validate GREL</a:t>
            </a:r>
          </a:p>
          <a:p>
            <a:pPr>
              <a:lnSpc>
                <a:spcPts val="2900"/>
              </a:lnSpc>
              <a:spcAft>
                <a:spcPts val="2400"/>
              </a:spcAft>
            </a:pPr>
            <a:r>
              <a:rPr lang="en-US" dirty="0" smtClean="0"/>
              <a:t>GPTA properties are very close to expected</a:t>
            </a:r>
          </a:p>
          <a:p>
            <a:pPr>
              <a:lnSpc>
                <a:spcPts val="2900"/>
              </a:lnSpc>
              <a:spcAft>
                <a:spcPts val="2400"/>
              </a:spcAft>
            </a:pPr>
            <a:r>
              <a:rPr lang="en-US" dirty="0" smtClean="0"/>
              <a:t>GRELs were slightly too high </a:t>
            </a:r>
            <a:r>
              <a:rPr lang="en-US" dirty="0" smtClean="0">
                <a:solidFill>
                  <a:srgbClr val="B00000"/>
                </a:solidFill>
              </a:rPr>
              <a:t>(2%)</a:t>
            </a:r>
            <a:r>
              <a:rPr lang="en-US" dirty="0" smtClean="0"/>
              <a:t> for Holsteins, slightly too low </a:t>
            </a:r>
            <a:r>
              <a:rPr lang="en-US" dirty="0" smtClean="0">
                <a:solidFill>
                  <a:srgbClr val="B00000"/>
                </a:solidFill>
              </a:rPr>
              <a:t>(3%)</a:t>
            </a:r>
            <a:r>
              <a:rPr lang="en-US" dirty="0" smtClean="0"/>
              <a:t> for Jerseys</a:t>
            </a:r>
          </a:p>
          <a:p>
            <a:pPr>
              <a:lnSpc>
                <a:spcPts val="2900"/>
              </a:lnSpc>
              <a:spcAft>
                <a:spcPts val="2400"/>
              </a:spcAft>
            </a:pPr>
            <a:r>
              <a:rPr lang="en-US" dirty="0" smtClean="0"/>
              <a:t>Recent GPTAs</a:t>
            </a:r>
            <a:r>
              <a:rPr lang="en-US" dirty="0" smtClean="0">
                <a:solidFill>
                  <a:srgbClr val="244270"/>
                </a:solidFill>
              </a:rPr>
              <a:t> (young and old)</a:t>
            </a:r>
            <a:r>
              <a:rPr lang="en-US" dirty="0" smtClean="0"/>
              <a:t> may all be too low </a:t>
            </a:r>
            <a:r>
              <a:rPr lang="en-US" dirty="0" smtClean="0">
                <a:solidFill>
                  <a:srgbClr val="B00000"/>
                </a:solidFill>
              </a:rPr>
              <a:t>(genetic trend is underestimated)</a:t>
            </a:r>
          </a:p>
          <a:p>
            <a:pPr>
              <a:lnSpc>
                <a:spcPts val="2900"/>
              </a:lnSpc>
              <a:spcAft>
                <a:spcPts val="2400"/>
              </a:spcAft>
            </a:pPr>
            <a:r>
              <a:rPr lang="en-US" dirty="0" smtClean="0"/>
              <a:t>Genetic progress is fast!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 smtClean="0"/>
              <a:t>Interbull Working Group on Genomic Reliability </a:t>
            </a:r>
            <a:r>
              <a:rPr lang="en-US" dirty="0" smtClean="0">
                <a:solidFill>
                  <a:srgbClr val="00523C"/>
                </a:solidFill>
              </a:rPr>
              <a:t>(Zengting Liu, Paul VanRaden, Martin </a:t>
            </a:r>
            <a:r>
              <a:rPr lang="en-US" dirty="0" err="1" smtClean="0">
                <a:solidFill>
                  <a:srgbClr val="00523C"/>
                </a:solidFill>
              </a:rPr>
              <a:t>Lidauer</a:t>
            </a:r>
            <a:r>
              <a:rPr lang="en-US" dirty="0" smtClean="0">
                <a:solidFill>
                  <a:srgbClr val="00523C"/>
                </a:solidFill>
              </a:rPr>
              <a:t>, Mario Calus, Vincent </a:t>
            </a:r>
            <a:r>
              <a:rPr lang="en-US" dirty="0" err="1" smtClean="0">
                <a:solidFill>
                  <a:srgbClr val="00523C"/>
                </a:solidFill>
              </a:rPr>
              <a:t>Ducrocq</a:t>
            </a:r>
            <a:r>
              <a:rPr lang="en-US" dirty="0" smtClean="0">
                <a:solidFill>
                  <a:srgbClr val="00523C"/>
                </a:solidFill>
              </a:rPr>
              <a:t>, Haifa Benhajali, and Hossein Jorjani)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Council on Dairy Cattle Breeding for DHI data from dairy farmers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USDA-ARS project 1265-31000-101-00, “Improving Genetic Predictions in Dairy Animals Using Phenotypic and Genomic Information”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Interbull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International Bull Evaluation Service</a:t>
            </a:r>
            <a:r>
              <a:rPr lang="en-US" dirty="0" smtClean="0">
                <a:solidFill>
                  <a:srgbClr val="244270"/>
                </a:solidFill>
              </a:rPr>
              <a:t> (Uppsala, Sweden)</a:t>
            </a:r>
          </a:p>
          <a:p>
            <a:pPr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Permanent subcommittee of the International Committee for Animal Recording </a:t>
            </a:r>
            <a:r>
              <a:rPr lang="en-US" dirty="0" smtClean="0">
                <a:solidFill>
                  <a:srgbClr val="00523C"/>
                </a:solidFill>
              </a:rPr>
              <a:t>(ICAR)</a:t>
            </a:r>
          </a:p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en-US" dirty="0" smtClean="0"/>
              <a:t>Responsible for:</a:t>
            </a:r>
          </a:p>
          <a:p>
            <a:pPr lvl="1">
              <a:lnSpc>
                <a:spcPts val="2800"/>
              </a:lnSpc>
              <a:spcAft>
                <a:spcPts val="300"/>
              </a:spcAft>
            </a:pPr>
            <a:r>
              <a:rPr lang="en-US" dirty="0" smtClean="0"/>
              <a:t>Documenting evaluation systems</a:t>
            </a:r>
          </a:p>
          <a:p>
            <a:pPr lvl="1">
              <a:lnSpc>
                <a:spcPts val="2800"/>
              </a:lnSpc>
              <a:spcAft>
                <a:spcPts val="300"/>
              </a:spcAft>
            </a:pPr>
            <a:r>
              <a:rPr lang="en-US" dirty="0" smtClean="0"/>
              <a:t>Forming technical workgroups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Multiple-trait, across-country evaluation </a:t>
            </a:r>
            <a:r>
              <a:rPr lang="en-US" dirty="0" smtClean="0">
                <a:solidFill>
                  <a:srgbClr val="00523C"/>
                </a:solidFill>
              </a:rPr>
              <a:t>(MACE)</a:t>
            </a:r>
          </a:p>
          <a:p>
            <a:pPr>
              <a:lnSpc>
                <a:spcPts val="2800"/>
              </a:lnSpc>
              <a:spcAft>
                <a:spcPts val="1800"/>
              </a:spcAft>
            </a:pPr>
            <a:r>
              <a:rPr lang="en-US" dirty="0" smtClean="0"/>
              <a:t>Selling  domestic semen in many other countries requires that methods used to calculate PTA and GPTA are validated by Interbull every 2 years</a:t>
            </a:r>
          </a:p>
          <a:p>
            <a:pPr lvl="1">
              <a:lnSpc>
                <a:spcPts val="2800"/>
              </a:lnSpc>
              <a:spcAft>
                <a:spcPts val="180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validation – </a:t>
            </a:r>
            <a:r>
              <a:rPr lang="en-US" dirty="0" smtClean="0">
                <a:solidFill>
                  <a:srgbClr val="FFFF00"/>
                </a:solidFill>
              </a:rPr>
              <a:t>ideal net merit </a:t>
            </a:r>
            <a:r>
              <a:rPr lang="en-US" dirty="0" smtClean="0">
                <a:solidFill>
                  <a:srgbClr val="9BFFE5"/>
                </a:solidFill>
              </a:rPr>
              <a:t>(NM$)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457200" y="1158240"/>
          <a:ext cx="8229600" cy="526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validation – </a:t>
            </a:r>
            <a:r>
              <a:rPr lang="en-US" dirty="0" smtClean="0">
                <a:solidFill>
                  <a:srgbClr val="FFFF00"/>
                </a:solidFill>
              </a:rPr>
              <a:t>NM$ for </a:t>
            </a:r>
            <a:r>
              <a:rPr lang="en-US" dirty="0" smtClean="0">
                <a:solidFill>
                  <a:srgbClr val="9BFFE5"/>
                </a:solidFill>
              </a:rPr>
              <a:t>proven</a:t>
            </a:r>
            <a:r>
              <a:rPr lang="en-US" dirty="0" smtClean="0">
                <a:solidFill>
                  <a:srgbClr val="FFFF00"/>
                </a:solidFill>
              </a:rPr>
              <a:t> bulls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158240"/>
          <a:ext cx="8229600" cy="526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validation – </a:t>
            </a:r>
            <a:r>
              <a:rPr lang="en-US" dirty="0" smtClean="0">
                <a:solidFill>
                  <a:srgbClr val="FFFF00"/>
                </a:solidFill>
              </a:rPr>
              <a:t>NM$ for </a:t>
            </a:r>
            <a:r>
              <a:rPr lang="en-US" dirty="0" smtClean="0">
                <a:solidFill>
                  <a:srgbClr val="9BFFE5"/>
                </a:solidFill>
              </a:rPr>
              <a:t>all </a:t>
            </a:r>
            <a:r>
              <a:rPr lang="en-US" dirty="0" smtClean="0">
                <a:solidFill>
                  <a:srgbClr val="FFFF00"/>
                </a:solidFill>
              </a:rPr>
              <a:t>bulls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158240"/>
          <a:ext cx="8229600" cy="526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2661920" y="1117600"/>
            <a:ext cx="1036320" cy="447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Holstein GPTA validation </a:t>
            </a:r>
            <a:r>
              <a:rPr lang="en-US" dirty="0" smtClean="0">
                <a:solidFill>
                  <a:srgbClr val="FFFF00"/>
                </a:solidFill>
              </a:rPr>
              <a:t>(preliminary)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558801" y="1324448"/>
          <a:ext cx="7874000" cy="370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1098"/>
                <a:gridCol w="983381"/>
                <a:gridCol w="250952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Trait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Slope*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Intercept*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18288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700" b="1" dirty="0" smtClean="0"/>
                        <a:t>Milk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700" b="1" dirty="0" smtClean="0"/>
                        <a:t>0.98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1260475" algn="dec"/>
                        </a:tabLst>
                      </a:pPr>
                      <a:r>
                        <a:rPr lang="en-US" sz="2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–</a:t>
                      </a:r>
                      <a:r>
                        <a:rPr lang="en-US" sz="2700" b="1" dirty="0" smtClean="0"/>
                        <a:t>113</a:t>
                      </a:r>
                      <a:endParaRPr lang="en-US" sz="2700" b="1" dirty="0"/>
                    </a:p>
                  </a:txBody>
                  <a:tcPr marL="18288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700" b="1" dirty="0" smtClean="0"/>
                        <a:t>Fat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700" b="1" dirty="0" smtClean="0"/>
                        <a:t>0.92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1260475" algn="dec"/>
                        </a:tabLst>
                      </a:pPr>
                      <a:r>
                        <a:rPr lang="en-US" sz="2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–</a:t>
                      </a:r>
                      <a:r>
                        <a:rPr lang="en-US" sz="2700" b="1" dirty="0" smtClean="0"/>
                        <a:t>2.4</a:t>
                      </a:r>
                      <a:endParaRPr lang="en-US" sz="2700" b="1" dirty="0"/>
                    </a:p>
                  </a:txBody>
                  <a:tcPr marL="18288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700" b="1" dirty="0" smtClean="0"/>
                        <a:t>Protein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700" b="1" dirty="0" smtClean="0"/>
                        <a:t>0.88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1260475" algn="dec"/>
                        </a:tabLst>
                      </a:pPr>
                      <a:r>
                        <a:rPr lang="en-US" sz="2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–</a:t>
                      </a:r>
                      <a:r>
                        <a:rPr lang="en-US" sz="2700" b="1" dirty="0" smtClean="0"/>
                        <a:t>1.7</a:t>
                      </a:r>
                      <a:endParaRPr lang="en-US" sz="2700" b="1" dirty="0"/>
                    </a:p>
                  </a:txBody>
                  <a:tcPr marL="18288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700" b="1" dirty="0" smtClean="0"/>
                        <a:t>Somatic cell score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700" b="1" dirty="0" smtClean="0"/>
                        <a:t>1.06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1260475" algn="dec"/>
                        </a:tabLst>
                      </a:pPr>
                      <a:r>
                        <a:rPr lang="en-US" sz="2700" b="1" dirty="0" smtClean="0"/>
                        <a:t>	0.3</a:t>
                      </a:r>
                      <a:endParaRPr lang="en-US" sz="2700" b="1" dirty="0"/>
                    </a:p>
                  </a:txBody>
                  <a:tcPr marL="18288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700" b="1" dirty="0" smtClean="0"/>
                        <a:t>Daughter pregnancy rate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700" b="1" dirty="0" smtClean="0"/>
                        <a:t>1.04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1260475" algn="dec"/>
                        </a:tabLst>
                      </a:pPr>
                      <a:r>
                        <a:rPr lang="en-US" sz="2700" b="1" dirty="0" smtClean="0"/>
                        <a:t>	0.1</a:t>
                      </a:r>
                      <a:endParaRPr lang="en-US" sz="2700" b="1" dirty="0"/>
                    </a:p>
                  </a:txBody>
                  <a:tcPr marL="18288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700" b="1" dirty="0" smtClean="0"/>
                        <a:t>Heifer conception</a:t>
                      </a:r>
                      <a:r>
                        <a:rPr lang="en-US" sz="2700" b="1" baseline="0" dirty="0" smtClean="0"/>
                        <a:t> rate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700" b="1" dirty="0" smtClean="0"/>
                        <a:t>1.04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1260475" algn="dec"/>
                        </a:tabLst>
                      </a:pPr>
                      <a:r>
                        <a:rPr lang="en-US" sz="2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–</a:t>
                      </a:r>
                      <a:r>
                        <a:rPr lang="en-US" sz="2700" b="1" dirty="0" smtClean="0"/>
                        <a:t>0.3</a:t>
                      </a:r>
                      <a:endParaRPr lang="en-US" sz="2700" b="1" dirty="0"/>
                    </a:p>
                  </a:txBody>
                  <a:tcPr marL="18288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700" b="1" dirty="0" smtClean="0"/>
                        <a:t>Final</a:t>
                      </a:r>
                      <a:r>
                        <a:rPr lang="en-US" sz="2700" b="1" baseline="0" dirty="0" smtClean="0"/>
                        <a:t> score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700" b="1" dirty="0" smtClean="0"/>
                        <a:t>1.03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1260475" algn="dec"/>
                        </a:tabLst>
                      </a:pPr>
                      <a:r>
                        <a:rPr lang="en-US" sz="2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–</a:t>
                      </a:r>
                      <a:r>
                        <a:rPr lang="en-US" sz="2700" b="1" dirty="0" smtClean="0"/>
                        <a:t>0.2</a:t>
                      </a:r>
                      <a:endParaRPr lang="en-US" sz="2700" b="1" dirty="0"/>
                    </a:p>
                  </a:txBody>
                  <a:tcPr marL="18288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700" b="1" dirty="0" smtClean="0"/>
                        <a:t>Strength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700" b="1" dirty="0" smtClean="0"/>
                        <a:t>1.03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1260475" algn="dec"/>
                        </a:tabLst>
                      </a:pPr>
                      <a:r>
                        <a:rPr lang="en-US" sz="2700" b="1" dirty="0" smtClean="0"/>
                        <a:t>	0.1</a:t>
                      </a:r>
                      <a:endParaRPr lang="en-US" sz="2700" b="1" dirty="0"/>
                    </a:p>
                  </a:txBody>
                  <a:tcPr marL="182880" marR="0" marT="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1999" y="5547828"/>
            <a:ext cx="4234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44270"/>
                </a:solidFill>
              </a:rPr>
              <a:t>*After base change adjustment</a:t>
            </a:r>
            <a:endParaRPr lang="en-US" sz="2400" b="1" dirty="0">
              <a:solidFill>
                <a:srgbClr val="2442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GPTA validation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36880" y="1684906"/>
          <a:ext cx="8010687" cy="39822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0480"/>
                <a:gridCol w="975360"/>
                <a:gridCol w="2184400"/>
                <a:gridCol w="10104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Trait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R</a:t>
                      </a:r>
                      <a:r>
                        <a:rPr lang="en-US" sz="2700" b="1" baseline="30000" dirty="0" smtClean="0">
                          <a:solidFill>
                            <a:srgbClr val="244270"/>
                          </a:solidFill>
                        </a:rPr>
                        <a:t>2</a:t>
                      </a: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 (%)</a:t>
                      </a:r>
                      <a:endParaRPr lang="en-US" sz="2700" b="1" baseline="30000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Intercept*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Slope*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27432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Net merit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82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00"/>
                        </a:lnSpc>
                        <a:tabLst>
                          <a:tab pos="1147763" algn="dec"/>
                        </a:tabLst>
                      </a:pPr>
                      <a:r>
                        <a:rPr lang="en-US" sz="27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	–12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1.00</a:t>
                      </a:r>
                      <a:endParaRPr lang="en-US" sz="2700" b="1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Milk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81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00"/>
                        </a:lnSpc>
                        <a:tabLst>
                          <a:tab pos="1147763" algn="dec"/>
                        </a:tabLst>
                      </a:pPr>
                      <a:r>
                        <a:rPr lang="en-US" sz="27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	–131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1.01</a:t>
                      </a:r>
                      <a:endParaRPr lang="en-US" sz="2700" b="1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Fat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81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00"/>
                        </a:lnSpc>
                        <a:tabLst>
                          <a:tab pos="1147763" algn="dec"/>
                        </a:tabLst>
                      </a:pPr>
                      <a:r>
                        <a:rPr lang="en-US" sz="27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	–3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0.95</a:t>
                      </a:r>
                      <a:endParaRPr lang="en-US" sz="2700" b="1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Protein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80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00"/>
                        </a:lnSpc>
                        <a:tabLst>
                          <a:tab pos="1147763" algn="dec"/>
                        </a:tabLst>
                      </a:pPr>
                      <a:r>
                        <a:rPr lang="en-US" sz="27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	–3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0.94</a:t>
                      </a:r>
                      <a:endParaRPr lang="en-US" sz="2700" b="1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Productive life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83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00"/>
                        </a:lnSpc>
                        <a:tabLst>
                          <a:tab pos="1147763" algn="dec"/>
                        </a:tabLst>
                      </a:pPr>
                      <a:r>
                        <a:rPr lang="en-US" sz="27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	–0.3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1.07</a:t>
                      </a:r>
                      <a:endParaRPr lang="en-US" sz="2700" b="1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Somatic cell score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77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00"/>
                        </a:lnSpc>
                        <a:tabLst>
                          <a:tab pos="1147763" algn="dec"/>
                        </a:tabLst>
                      </a:pPr>
                      <a:r>
                        <a:rPr lang="en-US" sz="27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	–0.04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1.01</a:t>
                      </a:r>
                      <a:endParaRPr lang="en-US" sz="2700" b="1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Daughter pregnancy rate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79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00"/>
                        </a:lnSpc>
                        <a:tabLst>
                          <a:tab pos="1147763" algn="dec"/>
                        </a:tabLst>
                      </a:pPr>
                      <a:r>
                        <a:rPr lang="en-US" sz="27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	0.1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1.06</a:t>
                      </a:r>
                      <a:endParaRPr lang="en-US" sz="2700" b="1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Cow conception rate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79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00"/>
                        </a:lnSpc>
                        <a:tabLst>
                          <a:tab pos="1147763" algn="dec"/>
                        </a:tabLst>
                      </a:pPr>
                      <a:r>
                        <a:rPr lang="en-US" sz="27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	0.4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1.08</a:t>
                      </a:r>
                      <a:endParaRPr lang="en-US" sz="2700" b="1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Heifer conception</a:t>
                      </a:r>
                      <a:r>
                        <a:rPr lang="en-US" sz="2700" b="1" baseline="0" dirty="0" smtClean="0"/>
                        <a:t> rate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68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00"/>
                        </a:lnSpc>
                        <a:tabLst>
                          <a:tab pos="1147763" algn="dec"/>
                        </a:tabLst>
                      </a:pPr>
                      <a:r>
                        <a:rPr lang="en-US" sz="27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	0.4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0.97</a:t>
                      </a:r>
                      <a:endParaRPr lang="en-US" sz="2700" b="1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9919" y="6015188"/>
            <a:ext cx="3502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244270"/>
                </a:solidFill>
              </a:rPr>
              <a:t>*After base change adjustment</a:t>
            </a:r>
            <a:endParaRPr lang="en-US" sz="2000" b="1" dirty="0">
              <a:solidFill>
                <a:srgbClr val="24427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005840"/>
            <a:ext cx="8412480" cy="3206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050" b="1" dirty="0" smtClean="0">
                <a:solidFill>
                  <a:srgbClr val="00523C"/>
                </a:solidFill>
              </a:rPr>
              <a:t>3,984 young Holstein bulls from Aug. 2014 with &gt;100 daughters in Aug. 2017</a:t>
            </a:r>
            <a:endParaRPr lang="en-US" sz="2050" b="1" dirty="0">
              <a:solidFill>
                <a:srgbClr val="00523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5760" y="5110480"/>
            <a:ext cx="8412480" cy="32512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5760" y="2133600"/>
            <a:ext cx="8412480" cy="32512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199" y="1473200"/>
          <a:ext cx="8327269" cy="435660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133601"/>
                <a:gridCol w="660400"/>
                <a:gridCol w="1473200"/>
                <a:gridCol w="1188720"/>
                <a:gridCol w="396240"/>
                <a:gridCol w="1320800"/>
                <a:gridCol w="213360"/>
                <a:gridCol w="94094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NM$</a:t>
                      </a:r>
                      <a:endParaRPr lang="en-US" sz="240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dirty="0" smtClean="0">
                          <a:solidFill>
                            <a:srgbClr val="00523C"/>
                          </a:solidFill>
                          <a:latin typeface="Calibri" pitchFamily="34" charset="0"/>
                        </a:rPr>
                        <a:t>Progeny (2017)</a:t>
                      </a:r>
                      <a:endParaRPr lang="en-US" sz="240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Bull</a:t>
                      </a:r>
                      <a:endParaRPr lang="en-US" sz="2400" b="1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2017</a:t>
                      </a:r>
                      <a:endParaRPr lang="en-US" sz="2400" b="1" baseline="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2014*</a:t>
                      </a:r>
                      <a:endParaRPr lang="en-US" sz="2400" b="1" baseline="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PA 2014*</a:t>
                      </a:r>
                      <a:endParaRPr lang="en-US" sz="2400" b="1" baseline="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baseline="0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00523C"/>
                          </a:solidFill>
                          <a:latin typeface="Calibri" pitchFamily="34" charset="0"/>
                        </a:rPr>
                        <a:t>Daughters</a:t>
                      </a:r>
                      <a:endParaRPr lang="en-US" sz="2400" b="1" baseline="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baseline="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00523C"/>
                          </a:solidFill>
                          <a:latin typeface="Calibri" pitchFamily="34" charset="0"/>
                        </a:rPr>
                        <a:t>AI sons</a:t>
                      </a:r>
                      <a:endParaRPr lang="en-US" sz="2400" b="1" baseline="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Robust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744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615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339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2,319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102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Erdman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704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593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304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5,433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Twist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551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567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249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2,302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Calibri" pitchFamily="34" charset="0"/>
                        </a:rPr>
                        <a:t>AltaGreatest</a:t>
                      </a:r>
                      <a:endParaRPr lang="en-US" sz="2400" b="1" dirty="0" smtClean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644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555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304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1,365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Calibri" pitchFamily="34" charset="0"/>
                        </a:rPr>
                        <a:t>AltaFairway</a:t>
                      </a:r>
                      <a:endParaRPr lang="en-US" sz="2400" b="1" dirty="0" smtClean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571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550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376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2,460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Diesel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457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522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302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1,242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Yano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466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518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328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11,074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err="1" smtClean="0">
                          <a:latin typeface="Calibri" pitchFamily="34" charset="0"/>
                        </a:rPr>
                        <a:t>Facebook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440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504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320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5,766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Awesome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492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504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322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7,334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Manifold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558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501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260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58,030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Top 10 average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563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543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311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9,733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2286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16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2286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05" y="6035946"/>
            <a:ext cx="3545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244270"/>
                </a:solidFill>
                <a:latin typeface="Calibri" pitchFamily="34" charset="0"/>
              </a:rPr>
              <a:t>*Base-adjusted values</a:t>
            </a:r>
            <a:endParaRPr lang="en-US" sz="2000" b="1" dirty="0">
              <a:solidFill>
                <a:srgbClr val="244270"/>
              </a:solidFill>
              <a:latin typeface="Calibr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US" sz="3200" dirty="0" smtClean="0"/>
              <a:t>Top </a:t>
            </a:r>
            <a:r>
              <a:rPr lang="en-US" sz="3200" dirty="0" smtClean="0">
                <a:solidFill>
                  <a:srgbClr val="9BFFE5"/>
                </a:solidFill>
              </a:rPr>
              <a:t>proven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Holstein</a:t>
            </a:r>
            <a:r>
              <a:rPr lang="en-US" sz="3200" dirty="0" smtClean="0"/>
              <a:t> bulls </a:t>
            </a:r>
            <a:r>
              <a:rPr lang="en-US" sz="3200" dirty="0" smtClean="0">
                <a:solidFill>
                  <a:srgbClr val="FFFF00"/>
                </a:solidFill>
              </a:rPr>
              <a:t>(August 2014)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005840"/>
            <a:ext cx="3513975" cy="3216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00523C"/>
                </a:solidFill>
              </a:rPr>
              <a:t>Now with &gt;1,000 daughters</a:t>
            </a:r>
            <a:endParaRPr lang="en-US" sz="2400" b="1" dirty="0">
              <a:solidFill>
                <a:srgbClr val="00523C"/>
              </a:solidFill>
            </a:endParaRPr>
          </a:p>
        </p:txBody>
      </p:sp>
      <p:sp>
        <p:nvSpPr>
          <p:cNvPr id="16386" name="AutoShape 2" descr="Image result for ROYLANE SOCRA ROB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Image result for ROYLANE SOCRA ROB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https://bmcontent.affino.com/AcuCustom/Sitename/DAM/055/Roylane_Socra_Robu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0298" y="1"/>
            <a:ext cx="1737360" cy="1241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theme/theme1.xml><?xml version="1.0" encoding="utf-8"?>
<a:theme xmlns:a="http://schemas.openxmlformats.org/drawingml/2006/main" name="AIP-2017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4112</TotalTime>
  <Words>1251</Words>
  <Application>Microsoft Office PowerPoint</Application>
  <PresentationFormat>On-screen Show (4:3)</PresentationFormat>
  <Paragraphs>589</Paragraphs>
  <Slides>21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Symbol</vt:lpstr>
      <vt:lpstr>LM Mono Prop 10</vt:lpstr>
      <vt:lpstr>AIP-2017 Slide Master</vt:lpstr>
      <vt:lpstr>Equation</vt:lpstr>
      <vt:lpstr>Validation of  genomic predictions and genomic reliability </vt:lpstr>
      <vt:lpstr>Topics</vt:lpstr>
      <vt:lpstr>Interbull</vt:lpstr>
      <vt:lpstr>Trend validation – ideal net merit (NM$)</vt:lpstr>
      <vt:lpstr>Trend validation – NM$ for proven bulls</vt:lpstr>
      <vt:lpstr>Trend validation – NM$ for all bulls</vt:lpstr>
      <vt:lpstr>Holstein GPTA validation (preliminary)</vt:lpstr>
      <vt:lpstr>Simple GPTA validation results</vt:lpstr>
      <vt:lpstr>Top proven Holstein bulls (August 2014)</vt:lpstr>
      <vt:lpstr>Top young Holstein bulls (August 2014)</vt:lpstr>
      <vt:lpstr>Top proven Jersey bulls (August 2014)</vt:lpstr>
      <vt:lpstr>Top young Jersey bulls (August 2014)</vt:lpstr>
      <vt:lpstr>Data for validating GREL</vt:lpstr>
      <vt:lpstr>Example GREL validation (Holstein protein)</vt:lpstr>
      <vt:lpstr>Observed vs. published GREL (2014)</vt:lpstr>
      <vt:lpstr>Average REL for NM$ by age</vt:lpstr>
      <vt:lpstr>Phenotypic update frequency</vt:lpstr>
      <vt:lpstr>Phenotypic update frequency  (continued)</vt:lpstr>
      <vt:lpstr>REL gains by update frequency</vt:lpstr>
      <vt:lpstr>Conclusions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Suzanne Hubbard</cp:lastModifiedBy>
  <cp:revision>205</cp:revision>
  <dcterms:created xsi:type="dcterms:W3CDTF">2017-04-14T13:19:57Z</dcterms:created>
  <dcterms:modified xsi:type="dcterms:W3CDTF">2017-09-28T12:57:44Z</dcterms:modified>
</cp:coreProperties>
</file>