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sldIdLst>
    <p:sldId id="256" r:id="rId3"/>
    <p:sldId id="338" r:id="rId4"/>
    <p:sldId id="371" r:id="rId5"/>
    <p:sldId id="369" r:id="rId6"/>
    <p:sldId id="374" r:id="rId7"/>
    <p:sldId id="375" r:id="rId8"/>
    <p:sldId id="372" r:id="rId9"/>
    <p:sldId id="368" r:id="rId10"/>
    <p:sldId id="264"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7F"/>
    <a:srgbClr val="00523C"/>
    <a:srgbClr val="B00000"/>
    <a:srgbClr val="000000"/>
    <a:srgbClr val="00563F"/>
    <a:srgbClr val="244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21" autoAdjust="0"/>
    <p:restoredTop sz="95098" autoAdjust="0"/>
  </p:normalViewPr>
  <p:slideViewPr>
    <p:cSldViewPr snapToGrid="0">
      <p:cViewPr varScale="1">
        <p:scale>
          <a:sx n="160" d="100"/>
          <a:sy n="160" d="100"/>
        </p:scale>
        <p:origin x="760" y="184"/>
      </p:cViewPr>
      <p:guideLst>
        <p:guide orient="horz" pos="1620"/>
        <p:guide pos="2880"/>
      </p:guideLst>
    </p:cSldViewPr>
  </p:slideViewPr>
  <p:outlineViewPr>
    <p:cViewPr>
      <p:scale>
        <a:sx n="33" d="100"/>
        <a:sy n="33" d="100"/>
      </p:scale>
      <p:origin x="0" y="-1867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3C757-BDB4-4525-A393-160674D9AC4F}" type="datetimeFigureOut">
              <a:rPr lang="en-US" smtClean="0"/>
              <a:pPr/>
              <a:t>1/10/20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BBEE1-9E7D-436C-9E26-870F384624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1005840"/>
            <a:ext cx="8412480" cy="365760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userDrawn="1"/>
        </p:nvSpPr>
        <p:spPr>
          <a:xfrm>
            <a:off x="0" y="0"/>
            <a:ext cx="9144000" cy="20574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85800" y="2312670"/>
            <a:ext cx="7772400" cy="2468880"/>
          </a:xfrm>
        </p:spPr>
        <p:txBody>
          <a:bodyPr/>
          <a:lstStyle>
            <a:lvl1pPr>
              <a:spcAft>
                <a:spcPts val="0"/>
              </a:spcAft>
              <a:buNone/>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88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97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383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4" y="136923"/>
            <a:ext cx="8226425" cy="411956"/>
          </a:xfrm>
        </p:spPr>
        <p:txBody>
          <a:bodyPr/>
          <a:lstStyle/>
          <a:p>
            <a:r>
              <a:rPr lang="en-US"/>
              <a:t>Click to edit Master title style</a:t>
            </a:r>
          </a:p>
        </p:txBody>
      </p:sp>
      <p:sp>
        <p:nvSpPr>
          <p:cNvPr id="3" name="Table Placeholder 2"/>
          <p:cNvSpPr>
            <a:spLocks noGrp="1"/>
          </p:cNvSpPr>
          <p:nvPr>
            <p:ph type="tbl" idx="1"/>
          </p:nvPr>
        </p:nvSpPr>
        <p:spPr>
          <a:xfrm>
            <a:off x="455614" y="925116"/>
            <a:ext cx="8226425" cy="1443038"/>
          </a:xfrm>
        </p:spPr>
        <p:txBody>
          <a:bodyPr/>
          <a:lstStyle/>
          <a:p>
            <a:pPr lvl="0"/>
            <a:endParaRPr lang="en-US" noProof="0"/>
          </a:p>
        </p:txBody>
      </p:sp>
    </p:spTree>
    <p:extLst>
      <p:ext uri="{BB962C8B-B14F-4D97-AF65-F5344CB8AC3E}">
        <p14:creationId xmlns:p14="http://schemas.microsoft.com/office/powerpoint/2010/main" val="164869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able">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63B3EA-742B-114F-8E34-4F5A0EA222E7}"/>
              </a:ext>
            </a:extLst>
          </p:cNvPr>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336604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F454D47-2C65-6148-9ED4-591702E47487}"/>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16925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7" name="Rectangle 6"/>
          <p:cNvSpPr/>
          <p:nvPr userDrawn="1"/>
        </p:nvSpPr>
        <p:spPr>
          <a:xfrm>
            <a:off x="0" y="0"/>
            <a:ext cx="9144000" cy="64008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5760" y="91440"/>
            <a:ext cx="8412480" cy="47982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365760" y="1005840"/>
            <a:ext cx="8412480" cy="3657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Genomics Blueprint Implementation Workshop, Plant and Animal Genome XXVIII Conference, San Diego, CA, 10 January 2020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4" r:id="rId4"/>
    <p:sldLayoutId id="2147483657" r:id="rId5"/>
    <p:sldLayoutId id="2147483658" r:id="rId6"/>
    <p:sldLayoutId id="2147483659" r:id="rId7"/>
    <p:sldLayoutId id="2147483660" r:id="rId8"/>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Department of Animal and Avian Sciences, University of Maryland, College Park, 30 October 2018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
        <p:nvSpPr>
          <p:cNvPr id="9" name="Title Placeholder 1">
            <a:extLst>
              <a:ext uri="{FF2B5EF4-FFF2-40B4-BE49-F238E27FC236}">
                <a16:creationId xmlns:a16="http://schemas.microsoft.com/office/drawing/2014/main" id="{3ABF99E2-35B8-1746-83E4-B4CBA40CE6DC}"/>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308533495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3000" b="1" kern="1200">
          <a:solidFill>
            <a:srgbClr val="00337F"/>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cole@ars.usd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ile:Cow_clipart_01.svg"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4883" y="217704"/>
            <a:ext cx="8220806" cy="1616596"/>
          </a:xfrm>
        </p:spPr>
        <p:txBody>
          <a:bodyPr wrap="square">
            <a:spAutoFit/>
          </a:bodyPr>
          <a:lstStyle/>
          <a:p>
            <a:pPr>
              <a:lnSpc>
                <a:spcPts val="4200"/>
              </a:lnSpc>
            </a:pPr>
            <a:r>
              <a:rPr lang="en-US" sz="4000" dirty="0"/>
              <a:t>The New USDA Blueprint for Animal Genome Research 2018–2027: A Quantitative Geneticist’s Perspective</a:t>
            </a:r>
            <a:endParaRPr lang="en-US" sz="4000" dirty="0">
              <a:solidFill>
                <a:srgbClr val="FFFF00"/>
              </a:solidFill>
            </a:endParaRPr>
          </a:p>
        </p:txBody>
      </p:sp>
      <p:sp>
        <p:nvSpPr>
          <p:cNvPr id="6" name="Rectangle 5">
            <a:hlinkClick r:id="rId2"/>
          </p:cNvPr>
          <p:cNvSpPr/>
          <p:nvPr/>
        </p:nvSpPr>
        <p:spPr>
          <a:xfrm>
            <a:off x="685800" y="4224528"/>
            <a:ext cx="30480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D8C8EC0B-E6EB-B84C-B341-3D7FD777CEB8}"/>
              </a:ext>
            </a:extLst>
          </p:cNvPr>
          <p:cNvSpPr>
            <a:spLocks noGrp="1"/>
          </p:cNvSpPr>
          <p:nvPr>
            <p:ph idx="1"/>
          </p:nvPr>
        </p:nvSpPr>
        <p:spPr>
          <a:xfrm>
            <a:off x="685800" y="2230820"/>
            <a:ext cx="8077200" cy="2695904"/>
          </a:xfrm>
        </p:spPr>
        <p:txBody>
          <a:bodyPr/>
          <a:lstStyle/>
          <a:p>
            <a:pPr>
              <a:lnSpc>
                <a:spcPts val="3200"/>
              </a:lnSpc>
            </a:pPr>
            <a:r>
              <a:rPr lang="en-US" sz="3200" dirty="0">
                <a:solidFill>
                  <a:srgbClr val="00523C"/>
                </a:solidFill>
              </a:rPr>
              <a:t>John B. Cole</a:t>
            </a:r>
          </a:p>
          <a:p>
            <a:pPr>
              <a:spcAft>
                <a:spcPts val="0"/>
              </a:spcAft>
            </a:pPr>
            <a:endParaRPr lang="en-US" dirty="0"/>
          </a:p>
          <a:p>
            <a:pPr>
              <a:spcAft>
                <a:spcPts val="0"/>
              </a:spcAft>
            </a:pPr>
            <a:r>
              <a:rPr lang="en-US" dirty="0"/>
              <a:t>USDA, Agricultural Research Service</a:t>
            </a:r>
          </a:p>
          <a:p>
            <a:pPr>
              <a:spcAft>
                <a:spcPts val="0"/>
              </a:spcAft>
            </a:pPr>
            <a:r>
              <a:rPr lang="en-US" dirty="0"/>
              <a:t>Henry A. Wallace Beltsville Agricultural Research Center</a:t>
            </a:r>
          </a:p>
          <a:p>
            <a:pPr>
              <a:spcAft>
                <a:spcPts val="0"/>
              </a:spcAft>
            </a:pPr>
            <a:r>
              <a:rPr lang="en-US" dirty="0"/>
              <a:t>Animal Genomics and Improvement Laboratory</a:t>
            </a:r>
          </a:p>
          <a:p>
            <a:r>
              <a:rPr lang="en-US" dirty="0"/>
              <a:t>Beltsville, MD 20705-2350</a:t>
            </a:r>
          </a:p>
          <a:p>
            <a:endParaRPr lang="en-US" dirty="0"/>
          </a:p>
          <a:p>
            <a:pPr>
              <a:spcAft>
                <a:spcPts val="0"/>
              </a:spcAft>
            </a:pPr>
            <a:r>
              <a:rPr lang="en-US" dirty="0" err="1">
                <a:solidFill>
                  <a:srgbClr val="244270"/>
                </a:solidFill>
              </a:rPr>
              <a:t>john.cole@usda.gov</a:t>
            </a:r>
            <a:endParaRPr lang="en-US" dirty="0">
              <a:solidFill>
                <a:srgbClr val="24427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Genome to Phenome</a:t>
            </a:r>
          </a:p>
        </p:txBody>
      </p:sp>
      <p:sp>
        <p:nvSpPr>
          <p:cNvPr id="3" name="Content Placeholder 2"/>
          <p:cNvSpPr>
            <a:spLocks noGrp="1"/>
          </p:cNvSpPr>
          <p:nvPr>
            <p:ph sz="half" idx="1"/>
          </p:nvPr>
        </p:nvSpPr>
        <p:spPr/>
        <p:txBody>
          <a:bodyPr>
            <a:normAutofit/>
          </a:bodyPr>
          <a:lstStyle/>
          <a:p>
            <a:r>
              <a:rPr lang="en-US" dirty="0"/>
              <a:t>This is a prediction problem, and</a:t>
            </a:r>
            <a:br>
              <a:rPr lang="en-US" dirty="0"/>
            </a:br>
            <a:r>
              <a:rPr lang="en-US" dirty="0"/>
              <a:t>prediction is what geneticists do!</a:t>
            </a:r>
          </a:p>
          <a:p>
            <a:pPr lvl="1"/>
            <a:r>
              <a:rPr lang="en-US" dirty="0"/>
              <a:t>1950s: Pedigree + Performance</a:t>
            </a:r>
          </a:p>
          <a:p>
            <a:pPr lvl="1"/>
            <a:r>
              <a:rPr lang="en-US" dirty="0"/>
              <a:t>2010s: DNA + Pedigree + Performance</a:t>
            </a:r>
          </a:p>
          <a:p>
            <a:pPr lvl="1"/>
            <a:r>
              <a:rPr lang="en-US" dirty="0"/>
              <a:t>2020s: “Omics”  + Sensors + Pedigree + Performance?</a:t>
            </a:r>
          </a:p>
          <a:p>
            <a:r>
              <a:rPr lang="en-US" dirty="0"/>
              <a:t>Producers increasingly need tools to predict performance, not only genetic merit!</a:t>
            </a:r>
          </a:p>
          <a:p>
            <a:pPr lvl="1"/>
            <a:r>
              <a:rPr lang="en-US" dirty="0"/>
              <a:t>Precision management of animals and other resources</a:t>
            </a:r>
          </a:p>
          <a:p>
            <a:endParaRPr lang="en-US" dirty="0"/>
          </a:p>
        </p:txBody>
      </p:sp>
      <p:pic>
        <p:nvPicPr>
          <p:cNvPr id="5" name="Picture 4">
            <a:extLst>
              <a:ext uri="{FF2B5EF4-FFF2-40B4-BE49-F238E27FC236}">
                <a16:creationId xmlns:a16="http://schemas.microsoft.com/office/drawing/2014/main" id="{29E048E9-EB6F-0844-9778-C5182342D6AC}"/>
              </a:ext>
            </a:extLst>
          </p:cNvPr>
          <p:cNvPicPr>
            <a:picLocks noChangeAspect="1"/>
          </p:cNvPicPr>
          <p:nvPr/>
        </p:nvPicPr>
        <p:blipFill rotWithShape="1">
          <a:blip r:embed="rId2">
            <a:extLst>
              <a:ext uri="{28A0092B-C50C-407E-A947-70E740481C1C}">
                <a14:useLocalDpi xmlns:a14="http://schemas.microsoft.com/office/drawing/2010/main" val="0"/>
              </a:ext>
            </a:extLst>
          </a:blip>
          <a:srcRect l="35057" t="32110" r="22701" b="35478"/>
          <a:stretch/>
        </p:blipFill>
        <p:spPr>
          <a:xfrm>
            <a:off x="5747659" y="699789"/>
            <a:ext cx="3310277" cy="1587505"/>
          </a:xfrm>
          <a:prstGeom prst="rect">
            <a:avLst/>
          </a:prstGeom>
          <a:ln w="25400">
            <a:noFill/>
          </a:ln>
        </p:spPr>
      </p:pic>
    </p:spTree>
    <p:extLst>
      <p:ext uri="{BB962C8B-B14F-4D97-AF65-F5344CB8AC3E}">
        <p14:creationId xmlns:p14="http://schemas.microsoft.com/office/powerpoint/2010/main" val="112523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FDF04-D6F4-A440-9F1C-76161701C5D7}"/>
              </a:ext>
            </a:extLst>
          </p:cNvPr>
          <p:cNvSpPr>
            <a:spLocks noGrp="1"/>
          </p:cNvSpPr>
          <p:nvPr>
            <p:ph type="title"/>
          </p:nvPr>
        </p:nvSpPr>
        <p:spPr/>
        <p:txBody>
          <a:bodyPr/>
          <a:lstStyle/>
          <a:p>
            <a:r>
              <a:rPr lang="en-US" dirty="0"/>
              <a:t>What are we actually trying to improve?</a:t>
            </a:r>
          </a:p>
        </p:txBody>
      </p:sp>
      <p:sp>
        <p:nvSpPr>
          <p:cNvPr id="6" name="Cloud 5">
            <a:extLst>
              <a:ext uri="{FF2B5EF4-FFF2-40B4-BE49-F238E27FC236}">
                <a16:creationId xmlns:a16="http://schemas.microsoft.com/office/drawing/2014/main" id="{7C6FD5A7-2483-2E4F-BE6D-56F6B548C87C}"/>
              </a:ext>
            </a:extLst>
          </p:cNvPr>
          <p:cNvSpPr/>
          <p:nvPr/>
        </p:nvSpPr>
        <p:spPr>
          <a:xfrm>
            <a:off x="2864499" y="1750267"/>
            <a:ext cx="3750906" cy="21685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“Efficiency”</a:t>
            </a:r>
          </a:p>
        </p:txBody>
      </p:sp>
      <p:sp>
        <p:nvSpPr>
          <p:cNvPr id="7" name="TextBox 6">
            <a:extLst>
              <a:ext uri="{FF2B5EF4-FFF2-40B4-BE49-F238E27FC236}">
                <a16:creationId xmlns:a16="http://schemas.microsoft.com/office/drawing/2014/main" id="{1F4D3788-EC59-AB45-A156-02350B551E99}"/>
              </a:ext>
            </a:extLst>
          </p:cNvPr>
          <p:cNvSpPr txBox="1"/>
          <p:nvPr/>
        </p:nvSpPr>
        <p:spPr>
          <a:xfrm>
            <a:off x="299346" y="880715"/>
            <a:ext cx="1287917" cy="369332"/>
          </a:xfrm>
          <a:prstGeom prst="rect">
            <a:avLst/>
          </a:prstGeom>
          <a:noFill/>
        </p:spPr>
        <p:txBody>
          <a:bodyPr wrap="none" rtlCol="0">
            <a:spAutoFit/>
          </a:bodyPr>
          <a:lstStyle/>
          <a:p>
            <a:r>
              <a:rPr lang="en-US" b="1" dirty="0"/>
              <a:t>Feed Intake</a:t>
            </a:r>
          </a:p>
        </p:txBody>
      </p:sp>
      <p:sp>
        <p:nvSpPr>
          <p:cNvPr id="8" name="TextBox 7">
            <a:extLst>
              <a:ext uri="{FF2B5EF4-FFF2-40B4-BE49-F238E27FC236}">
                <a16:creationId xmlns:a16="http://schemas.microsoft.com/office/drawing/2014/main" id="{E8740E97-0115-5D45-B8B4-FE039A194F15}"/>
              </a:ext>
            </a:extLst>
          </p:cNvPr>
          <p:cNvSpPr txBox="1"/>
          <p:nvPr/>
        </p:nvSpPr>
        <p:spPr>
          <a:xfrm>
            <a:off x="6532615" y="3349030"/>
            <a:ext cx="2287293" cy="369332"/>
          </a:xfrm>
          <a:prstGeom prst="rect">
            <a:avLst/>
          </a:prstGeom>
          <a:noFill/>
        </p:spPr>
        <p:txBody>
          <a:bodyPr wrap="none" rtlCol="0">
            <a:spAutoFit/>
          </a:bodyPr>
          <a:lstStyle/>
          <a:p>
            <a:r>
              <a:rPr lang="en-US" b="1" dirty="0"/>
              <a:t>Income over feed cost</a:t>
            </a:r>
          </a:p>
        </p:txBody>
      </p:sp>
      <p:sp>
        <p:nvSpPr>
          <p:cNvPr id="9" name="TextBox 8">
            <a:extLst>
              <a:ext uri="{FF2B5EF4-FFF2-40B4-BE49-F238E27FC236}">
                <a16:creationId xmlns:a16="http://schemas.microsoft.com/office/drawing/2014/main" id="{0F44C5ED-0C94-AB45-AF19-7B563A9550C6}"/>
              </a:ext>
            </a:extLst>
          </p:cNvPr>
          <p:cNvSpPr txBox="1"/>
          <p:nvPr/>
        </p:nvSpPr>
        <p:spPr>
          <a:xfrm>
            <a:off x="299346" y="2475463"/>
            <a:ext cx="2117439" cy="369332"/>
          </a:xfrm>
          <a:prstGeom prst="rect">
            <a:avLst/>
          </a:prstGeom>
          <a:noFill/>
        </p:spPr>
        <p:txBody>
          <a:bodyPr wrap="none" rtlCol="0">
            <a:spAutoFit/>
          </a:bodyPr>
          <a:lstStyle/>
          <a:p>
            <a:r>
              <a:rPr lang="en-US" b="1" dirty="0"/>
              <a:t>Functional longevity</a:t>
            </a:r>
          </a:p>
        </p:txBody>
      </p:sp>
      <p:sp>
        <p:nvSpPr>
          <p:cNvPr id="10" name="TextBox 9">
            <a:extLst>
              <a:ext uri="{FF2B5EF4-FFF2-40B4-BE49-F238E27FC236}">
                <a16:creationId xmlns:a16="http://schemas.microsoft.com/office/drawing/2014/main" id="{11D4A903-54F3-1047-B694-41A6C6C2BBFC}"/>
              </a:ext>
            </a:extLst>
          </p:cNvPr>
          <p:cNvSpPr txBox="1"/>
          <p:nvPr/>
        </p:nvSpPr>
        <p:spPr>
          <a:xfrm>
            <a:off x="6634758" y="4314992"/>
            <a:ext cx="2185150" cy="369332"/>
          </a:xfrm>
          <a:prstGeom prst="rect">
            <a:avLst/>
          </a:prstGeom>
          <a:noFill/>
        </p:spPr>
        <p:txBody>
          <a:bodyPr wrap="none" rtlCol="0">
            <a:spAutoFit/>
          </a:bodyPr>
          <a:lstStyle/>
          <a:p>
            <a:r>
              <a:rPr lang="en-US" b="1" dirty="0"/>
              <a:t>Body condition score</a:t>
            </a:r>
          </a:p>
        </p:txBody>
      </p:sp>
      <p:sp>
        <p:nvSpPr>
          <p:cNvPr id="11" name="TextBox 10">
            <a:extLst>
              <a:ext uri="{FF2B5EF4-FFF2-40B4-BE49-F238E27FC236}">
                <a16:creationId xmlns:a16="http://schemas.microsoft.com/office/drawing/2014/main" id="{2484C868-9D37-5B43-9D7C-1EF60D711829}"/>
              </a:ext>
            </a:extLst>
          </p:cNvPr>
          <p:cNvSpPr txBox="1"/>
          <p:nvPr/>
        </p:nvSpPr>
        <p:spPr>
          <a:xfrm>
            <a:off x="7344889" y="882881"/>
            <a:ext cx="1475019" cy="369332"/>
          </a:xfrm>
          <a:prstGeom prst="rect">
            <a:avLst/>
          </a:prstGeom>
          <a:noFill/>
        </p:spPr>
        <p:txBody>
          <a:bodyPr wrap="none" rtlCol="0">
            <a:spAutoFit/>
          </a:bodyPr>
          <a:lstStyle/>
          <a:p>
            <a:r>
              <a:rPr lang="en-US" b="1" dirty="0"/>
              <a:t>CO</a:t>
            </a:r>
            <a:r>
              <a:rPr lang="en-US" b="1" baseline="-25000" dirty="0"/>
              <a:t>2</a:t>
            </a:r>
            <a:r>
              <a:rPr lang="en-US" b="1" dirty="0"/>
              <a:t> emission</a:t>
            </a:r>
          </a:p>
        </p:txBody>
      </p:sp>
      <p:sp>
        <p:nvSpPr>
          <p:cNvPr id="12" name="TextBox 11">
            <a:extLst>
              <a:ext uri="{FF2B5EF4-FFF2-40B4-BE49-F238E27FC236}">
                <a16:creationId xmlns:a16="http://schemas.microsoft.com/office/drawing/2014/main" id="{71374A39-B2F3-0F4C-B4B8-53B9EBFFB03F}"/>
              </a:ext>
            </a:extLst>
          </p:cNvPr>
          <p:cNvSpPr txBox="1"/>
          <p:nvPr/>
        </p:nvSpPr>
        <p:spPr>
          <a:xfrm>
            <a:off x="562331" y="3349030"/>
            <a:ext cx="2161554" cy="369332"/>
          </a:xfrm>
          <a:prstGeom prst="rect">
            <a:avLst/>
          </a:prstGeom>
          <a:noFill/>
        </p:spPr>
        <p:txBody>
          <a:bodyPr wrap="none" rtlCol="0">
            <a:spAutoFit/>
          </a:bodyPr>
          <a:lstStyle/>
          <a:p>
            <a:r>
              <a:rPr lang="en-US" b="1" dirty="0"/>
              <a:t>Methane production</a:t>
            </a:r>
          </a:p>
        </p:txBody>
      </p:sp>
      <p:sp>
        <p:nvSpPr>
          <p:cNvPr id="13" name="TextBox 12">
            <a:extLst>
              <a:ext uri="{FF2B5EF4-FFF2-40B4-BE49-F238E27FC236}">
                <a16:creationId xmlns:a16="http://schemas.microsoft.com/office/drawing/2014/main" id="{5ADF1E88-BC09-5141-B1D4-5300D934F101}"/>
              </a:ext>
            </a:extLst>
          </p:cNvPr>
          <p:cNvSpPr txBox="1"/>
          <p:nvPr/>
        </p:nvSpPr>
        <p:spPr>
          <a:xfrm>
            <a:off x="258329" y="4318337"/>
            <a:ext cx="2812758" cy="369332"/>
          </a:xfrm>
          <a:prstGeom prst="rect">
            <a:avLst/>
          </a:prstGeom>
          <a:noFill/>
        </p:spPr>
        <p:txBody>
          <a:bodyPr wrap="none" rtlCol="0">
            <a:spAutoFit/>
          </a:bodyPr>
          <a:lstStyle/>
          <a:p>
            <a:r>
              <a:rPr lang="en-US" b="1" dirty="0"/>
              <a:t>Mid-infrared milk spectrum</a:t>
            </a:r>
          </a:p>
        </p:txBody>
      </p:sp>
      <p:sp>
        <p:nvSpPr>
          <p:cNvPr id="15" name="TextBox 14">
            <a:extLst>
              <a:ext uri="{FF2B5EF4-FFF2-40B4-BE49-F238E27FC236}">
                <a16:creationId xmlns:a16="http://schemas.microsoft.com/office/drawing/2014/main" id="{C9890C71-6706-284E-8F1F-CE260B968C95}"/>
              </a:ext>
            </a:extLst>
          </p:cNvPr>
          <p:cNvSpPr txBox="1"/>
          <p:nvPr/>
        </p:nvSpPr>
        <p:spPr>
          <a:xfrm>
            <a:off x="3864616" y="998413"/>
            <a:ext cx="1750672" cy="369332"/>
          </a:xfrm>
          <a:prstGeom prst="rect">
            <a:avLst/>
          </a:prstGeom>
          <a:noFill/>
        </p:spPr>
        <p:txBody>
          <a:bodyPr wrap="none" rtlCol="0">
            <a:spAutoFit/>
          </a:bodyPr>
          <a:lstStyle/>
          <a:p>
            <a:r>
              <a:rPr lang="en-US" b="1" dirty="0"/>
              <a:t>Calves produced</a:t>
            </a:r>
          </a:p>
        </p:txBody>
      </p:sp>
      <p:sp>
        <p:nvSpPr>
          <p:cNvPr id="16" name="TextBox 15">
            <a:extLst>
              <a:ext uri="{FF2B5EF4-FFF2-40B4-BE49-F238E27FC236}">
                <a16:creationId xmlns:a16="http://schemas.microsoft.com/office/drawing/2014/main" id="{0E4428EA-CDC6-924C-B12C-0DB56397BCE5}"/>
              </a:ext>
            </a:extLst>
          </p:cNvPr>
          <p:cNvSpPr txBox="1"/>
          <p:nvPr/>
        </p:nvSpPr>
        <p:spPr>
          <a:xfrm>
            <a:off x="7190711" y="1674290"/>
            <a:ext cx="1073243" cy="369332"/>
          </a:xfrm>
          <a:prstGeom prst="rect">
            <a:avLst/>
          </a:prstGeom>
          <a:noFill/>
        </p:spPr>
        <p:txBody>
          <a:bodyPr wrap="none" rtlCol="0">
            <a:spAutoFit/>
          </a:bodyPr>
          <a:lstStyle/>
          <a:p>
            <a:r>
              <a:rPr lang="en-US" b="1" dirty="0"/>
              <a:t>Body size</a:t>
            </a:r>
          </a:p>
        </p:txBody>
      </p:sp>
      <p:sp>
        <p:nvSpPr>
          <p:cNvPr id="17" name="TextBox 16">
            <a:extLst>
              <a:ext uri="{FF2B5EF4-FFF2-40B4-BE49-F238E27FC236}">
                <a16:creationId xmlns:a16="http://schemas.microsoft.com/office/drawing/2014/main" id="{77919BF0-972B-4740-8B68-7F97EC9EEB4D}"/>
              </a:ext>
            </a:extLst>
          </p:cNvPr>
          <p:cNvSpPr txBox="1"/>
          <p:nvPr/>
        </p:nvSpPr>
        <p:spPr>
          <a:xfrm>
            <a:off x="1026870" y="1750267"/>
            <a:ext cx="1549976" cy="369332"/>
          </a:xfrm>
          <a:prstGeom prst="rect">
            <a:avLst/>
          </a:prstGeom>
          <a:noFill/>
        </p:spPr>
        <p:txBody>
          <a:bodyPr wrap="none" rtlCol="0">
            <a:spAutoFit/>
          </a:bodyPr>
          <a:lstStyle/>
          <a:p>
            <a:r>
              <a:rPr lang="en-US" b="1" dirty="0"/>
              <a:t>Lifetime profit</a:t>
            </a:r>
          </a:p>
        </p:txBody>
      </p:sp>
      <p:sp>
        <p:nvSpPr>
          <p:cNvPr id="19" name="TextBox 18">
            <a:extLst>
              <a:ext uri="{FF2B5EF4-FFF2-40B4-BE49-F238E27FC236}">
                <a16:creationId xmlns:a16="http://schemas.microsoft.com/office/drawing/2014/main" id="{A839BC94-4BAB-1144-BE4C-CD8DF7738B23}"/>
              </a:ext>
            </a:extLst>
          </p:cNvPr>
          <p:cNvSpPr txBox="1"/>
          <p:nvPr/>
        </p:nvSpPr>
        <p:spPr>
          <a:xfrm>
            <a:off x="4066338" y="4499512"/>
            <a:ext cx="1347228" cy="369332"/>
          </a:xfrm>
          <a:prstGeom prst="rect">
            <a:avLst/>
          </a:prstGeom>
          <a:noFill/>
        </p:spPr>
        <p:txBody>
          <a:bodyPr wrap="none" rtlCol="0">
            <a:spAutoFit/>
          </a:bodyPr>
          <a:lstStyle/>
          <a:p>
            <a:r>
              <a:rPr lang="en-US" b="1" dirty="0"/>
              <a:t>Microbiome</a:t>
            </a:r>
          </a:p>
        </p:txBody>
      </p:sp>
      <p:sp>
        <p:nvSpPr>
          <p:cNvPr id="20" name="TextBox 19">
            <a:extLst>
              <a:ext uri="{FF2B5EF4-FFF2-40B4-BE49-F238E27FC236}">
                <a16:creationId xmlns:a16="http://schemas.microsoft.com/office/drawing/2014/main" id="{DDEAE119-9CF0-3947-AA86-85E7D58CEBF0}"/>
              </a:ext>
            </a:extLst>
          </p:cNvPr>
          <p:cNvSpPr txBox="1"/>
          <p:nvPr/>
        </p:nvSpPr>
        <p:spPr>
          <a:xfrm>
            <a:off x="7042336" y="2455586"/>
            <a:ext cx="1265475" cy="369332"/>
          </a:xfrm>
          <a:prstGeom prst="rect">
            <a:avLst/>
          </a:prstGeom>
          <a:noFill/>
        </p:spPr>
        <p:txBody>
          <a:bodyPr wrap="none" rtlCol="0">
            <a:spAutoFit/>
          </a:bodyPr>
          <a:lstStyle/>
          <a:p>
            <a:r>
              <a:rPr lang="en-US" b="1" dirty="0"/>
              <a:t>Live weight</a:t>
            </a:r>
          </a:p>
        </p:txBody>
      </p:sp>
    </p:spTree>
    <p:extLst>
      <p:ext uri="{BB962C8B-B14F-4D97-AF65-F5344CB8AC3E}">
        <p14:creationId xmlns:p14="http://schemas.microsoft.com/office/powerpoint/2010/main" val="205457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FDF04-D6F4-A440-9F1C-76161701C5D7}"/>
              </a:ext>
            </a:extLst>
          </p:cNvPr>
          <p:cNvSpPr>
            <a:spLocks noGrp="1"/>
          </p:cNvSpPr>
          <p:nvPr>
            <p:ph type="title"/>
          </p:nvPr>
        </p:nvSpPr>
        <p:spPr/>
        <p:txBody>
          <a:bodyPr/>
          <a:lstStyle/>
          <a:p>
            <a:r>
              <a:rPr lang="en-US" dirty="0"/>
              <a:t>Phenotype is king!</a:t>
            </a:r>
          </a:p>
        </p:txBody>
      </p:sp>
      <p:grpSp>
        <p:nvGrpSpPr>
          <p:cNvPr id="6" name="Group 5">
            <a:extLst>
              <a:ext uri="{FF2B5EF4-FFF2-40B4-BE49-F238E27FC236}">
                <a16:creationId xmlns:a16="http://schemas.microsoft.com/office/drawing/2014/main" id="{F81CABEC-1B43-774F-84ED-2726411F10F3}"/>
              </a:ext>
            </a:extLst>
          </p:cNvPr>
          <p:cNvGrpSpPr/>
          <p:nvPr/>
        </p:nvGrpSpPr>
        <p:grpSpPr>
          <a:xfrm>
            <a:off x="625151" y="804044"/>
            <a:ext cx="7896112" cy="4177112"/>
            <a:chOff x="625151" y="804044"/>
            <a:chExt cx="7896112" cy="4177112"/>
          </a:xfrm>
        </p:grpSpPr>
        <p:pic>
          <p:nvPicPr>
            <p:cNvPr id="4" name="Picture 3">
              <a:extLst>
                <a:ext uri="{FF2B5EF4-FFF2-40B4-BE49-F238E27FC236}">
                  <a16:creationId xmlns:a16="http://schemas.microsoft.com/office/drawing/2014/main" id="{C29F7EF2-EABE-0E45-8DEC-719680ECE7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151" y="804044"/>
              <a:ext cx="7896112" cy="3990985"/>
            </a:xfrm>
            <a:prstGeom prst="rect">
              <a:avLst/>
            </a:prstGeom>
          </p:spPr>
        </p:pic>
        <p:sp>
          <p:nvSpPr>
            <p:cNvPr id="5" name="TextBox 4">
              <a:extLst>
                <a:ext uri="{FF2B5EF4-FFF2-40B4-BE49-F238E27FC236}">
                  <a16:creationId xmlns:a16="http://schemas.microsoft.com/office/drawing/2014/main" id="{570AA028-6C81-BD4C-BA9F-815165691352}"/>
                </a:ext>
              </a:extLst>
            </p:cNvPr>
            <p:cNvSpPr txBox="1"/>
            <p:nvPr/>
          </p:nvSpPr>
          <p:spPr>
            <a:xfrm>
              <a:off x="3247190" y="4704157"/>
              <a:ext cx="5274073" cy="276999"/>
            </a:xfrm>
            <a:prstGeom prst="rect">
              <a:avLst/>
            </a:prstGeom>
            <a:noFill/>
          </p:spPr>
          <p:txBody>
            <a:bodyPr wrap="none" rtlCol="0">
              <a:spAutoFit/>
            </a:bodyPr>
            <a:lstStyle/>
            <a:p>
              <a:pPr algn="r"/>
              <a:r>
                <a:rPr lang="en-US" sz="1200" b="1" dirty="0"/>
                <a:t>Source: </a:t>
              </a:r>
              <a:r>
                <a:rPr lang="en-US" sz="1200" dirty="0"/>
                <a:t>Villarreal (2010; </a:t>
              </a:r>
              <a:r>
                <a:rPr lang="en-US" sz="1200" dirty="0">
                  <a:hlinkClick r:id="rId3"/>
                </a:rPr>
                <a:t>https://en.wikipedia.org/wiki/File:Cow_clipart_01.svg</a:t>
              </a:r>
              <a:r>
                <a:rPr lang="en-US" sz="1200" dirty="0"/>
                <a:t>).</a:t>
              </a:r>
            </a:p>
          </p:txBody>
        </p:sp>
      </p:grpSp>
    </p:spTree>
    <p:extLst>
      <p:ext uri="{BB962C8B-B14F-4D97-AF65-F5344CB8AC3E}">
        <p14:creationId xmlns:p14="http://schemas.microsoft.com/office/powerpoint/2010/main" val="270020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1B9276-9079-D94B-933A-88AA4CB3B168}"/>
              </a:ext>
            </a:extLst>
          </p:cNvPr>
          <p:cNvSpPr>
            <a:spLocks noGrp="1"/>
          </p:cNvSpPr>
          <p:nvPr>
            <p:ph type="title"/>
          </p:nvPr>
        </p:nvSpPr>
        <p:spPr/>
        <p:txBody>
          <a:bodyPr/>
          <a:lstStyle/>
          <a:p>
            <a:r>
              <a:rPr lang="en-US" dirty="0"/>
              <a:t>More traits, more problems?</a:t>
            </a:r>
          </a:p>
        </p:txBody>
      </p:sp>
      <p:sp>
        <p:nvSpPr>
          <p:cNvPr id="5" name="Content Placeholder 4">
            <a:extLst>
              <a:ext uri="{FF2B5EF4-FFF2-40B4-BE49-F238E27FC236}">
                <a16:creationId xmlns:a16="http://schemas.microsoft.com/office/drawing/2014/main" id="{081F8CA0-E5B2-E548-974E-CB323885D126}"/>
              </a:ext>
            </a:extLst>
          </p:cNvPr>
          <p:cNvSpPr>
            <a:spLocks noGrp="1"/>
          </p:cNvSpPr>
          <p:nvPr>
            <p:ph sz="half" idx="1"/>
          </p:nvPr>
        </p:nvSpPr>
        <p:spPr/>
        <p:txBody>
          <a:bodyPr/>
          <a:lstStyle/>
          <a:p>
            <a:r>
              <a:rPr lang="en-US" dirty="0"/>
              <a:t>Combining many measurements into a decision tool is a familiar problem to quantitative geneticists</a:t>
            </a:r>
          </a:p>
        </p:txBody>
      </p:sp>
      <p:grpSp>
        <p:nvGrpSpPr>
          <p:cNvPr id="9" name="Group 8">
            <a:extLst>
              <a:ext uri="{FF2B5EF4-FFF2-40B4-BE49-F238E27FC236}">
                <a16:creationId xmlns:a16="http://schemas.microsoft.com/office/drawing/2014/main" id="{CA800C0D-AA80-5748-A940-A2E58DE48AD8}"/>
              </a:ext>
            </a:extLst>
          </p:cNvPr>
          <p:cNvGrpSpPr/>
          <p:nvPr/>
        </p:nvGrpSpPr>
        <p:grpSpPr>
          <a:xfrm>
            <a:off x="1231639" y="1735491"/>
            <a:ext cx="6380271" cy="3214281"/>
            <a:chOff x="2834640" y="1831640"/>
            <a:chExt cx="5943600" cy="3108799"/>
          </a:xfrm>
        </p:grpSpPr>
        <p:pic>
          <p:nvPicPr>
            <p:cNvPr id="7" name="Picture 6">
              <a:extLst>
                <a:ext uri="{FF2B5EF4-FFF2-40B4-BE49-F238E27FC236}">
                  <a16:creationId xmlns:a16="http://schemas.microsoft.com/office/drawing/2014/main" id="{44B4967E-29F4-5643-8A1A-403A23A87B18}"/>
                </a:ext>
              </a:extLst>
            </p:cNvPr>
            <p:cNvPicPr/>
            <p:nvPr/>
          </p:nvPicPr>
          <p:blipFill>
            <a:blip r:embed="rId2">
              <a:extLst>
                <a:ext uri="{28A0092B-C50C-407E-A947-70E740481C1C}">
                  <a14:useLocalDpi xmlns:a14="http://schemas.microsoft.com/office/drawing/2010/main" val="0"/>
                </a:ext>
              </a:extLst>
            </a:blip>
            <a:stretch>
              <a:fillRect/>
            </a:stretch>
          </p:blipFill>
          <p:spPr>
            <a:xfrm>
              <a:off x="2834640" y="1831640"/>
              <a:ext cx="5943600" cy="2878455"/>
            </a:xfrm>
            <a:prstGeom prst="rect">
              <a:avLst/>
            </a:prstGeom>
          </p:spPr>
        </p:pic>
        <p:sp>
          <p:nvSpPr>
            <p:cNvPr id="8" name="TextBox 7">
              <a:extLst>
                <a:ext uri="{FF2B5EF4-FFF2-40B4-BE49-F238E27FC236}">
                  <a16:creationId xmlns:a16="http://schemas.microsoft.com/office/drawing/2014/main" id="{CCC50852-36AD-024C-92D8-E249B36B685B}"/>
                </a:ext>
              </a:extLst>
            </p:cNvPr>
            <p:cNvSpPr txBox="1"/>
            <p:nvPr/>
          </p:nvSpPr>
          <p:spPr>
            <a:xfrm>
              <a:off x="5013683" y="4663440"/>
              <a:ext cx="3764557" cy="276999"/>
            </a:xfrm>
            <a:prstGeom prst="rect">
              <a:avLst/>
            </a:prstGeom>
            <a:noFill/>
          </p:spPr>
          <p:txBody>
            <a:bodyPr wrap="none" rtlCol="0">
              <a:spAutoFit/>
            </a:bodyPr>
            <a:lstStyle/>
            <a:p>
              <a:pPr algn="r"/>
              <a:r>
                <a:rPr lang="en-US" sz="1200" b="1" dirty="0"/>
                <a:t>Source: </a:t>
              </a:r>
              <a:r>
                <a:rPr lang="en-US" sz="1200" dirty="0"/>
                <a:t>After Cole &amp; </a:t>
              </a:r>
              <a:r>
                <a:rPr lang="en-US" sz="1200" dirty="0" err="1"/>
                <a:t>VanRaden</a:t>
              </a:r>
              <a:r>
                <a:rPr lang="en-US" sz="1200" dirty="0"/>
                <a:t> (2017; PMID:  29103719).</a:t>
              </a:r>
            </a:p>
          </p:txBody>
        </p:sp>
      </p:grpSp>
    </p:spTree>
    <p:extLst>
      <p:ext uri="{BB962C8B-B14F-4D97-AF65-F5344CB8AC3E}">
        <p14:creationId xmlns:p14="http://schemas.microsoft.com/office/powerpoint/2010/main" val="81999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80A55B-280E-7840-AA5D-35E26292E5ED}"/>
              </a:ext>
            </a:extLst>
          </p:cNvPr>
          <p:cNvSpPr>
            <a:spLocks noGrp="1"/>
          </p:cNvSpPr>
          <p:nvPr>
            <p:ph type="title"/>
          </p:nvPr>
        </p:nvSpPr>
        <p:spPr/>
        <p:txBody>
          <a:bodyPr/>
          <a:lstStyle/>
          <a:p>
            <a:r>
              <a:rPr lang="en-US" dirty="0"/>
              <a:t>Do more data make prediction more difficult?	</a:t>
            </a:r>
          </a:p>
        </p:txBody>
      </p:sp>
      <p:sp>
        <p:nvSpPr>
          <p:cNvPr id="7" name="Content Placeholder 6">
            <a:extLst>
              <a:ext uri="{FF2B5EF4-FFF2-40B4-BE49-F238E27FC236}">
                <a16:creationId xmlns:a16="http://schemas.microsoft.com/office/drawing/2014/main" id="{19410E6D-1C1C-F647-BE2D-67C4B1634252}"/>
              </a:ext>
            </a:extLst>
          </p:cNvPr>
          <p:cNvSpPr>
            <a:spLocks noGrp="1"/>
          </p:cNvSpPr>
          <p:nvPr>
            <p:ph sz="half" idx="1"/>
          </p:nvPr>
        </p:nvSpPr>
        <p:spPr/>
        <p:txBody>
          <a:bodyPr/>
          <a:lstStyle/>
          <a:p>
            <a:r>
              <a:rPr lang="en-US" dirty="0"/>
              <a:t>Genetic prediction</a:t>
            </a:r>
          </a:p>
          <a:p>
            <a:pPr lvl="1"/>
            <a:r>
              <a:rPr lang="en-US" dirty="0"/>
              <a:t>Volume of data not a problem </a:t>
            </a:r>
            <a:r>
              <a:rPr lang="en-US" i="1" dirty="0"/>
              <a:t>per se</a:t>
            </a:r>
          </a:p>
          <a:p>
            <a:pPr lvl="1"/>
            <a:r>
              <a:rPr lang="en-US" dirty="0"/>
              <a:t>New data may need more complex models</a:t>
            </a:r>
          </a:p>
          <a:p>
            <a:pPr lvl="1"/>
            <a:r>
              <a:rPr lang="en-US" dirty="0"/>
              <a:t>Causal inference remains challenging, but is needed to bridge gaps</a:t>
            </a:r>
          </a:p>
          <a:p>
            <a:pPr lvl="1"/>
            <a:r>
              <a:rPr lang="en-US" dirty="0"/>
              <a:t>Advancements will be </a:t>
            </a:r>
            <a:r>
              <a:rPr lang="en-US" u="sng" dirty="0">
                <a:solidFill>
                  <a:schemeClr val="tx2"/>
                </a:solidFill>
              </a:rPr>
              <a:t>incremental</a:t>
            </a:r>
          </a:p>
        </p:txBody>
      </p:sp>
      <p:sp>
        <p:nvSpPr>
          <p:cNvPr id="8" name="Content Placeholder 7">
            <a:extLst>
              <a:ext uri="{FF2B5EF4-FFF2-40B4-BE49-F238E27FC236}">
                <a16:creationId xmlns:a16="http://schemas.microsoft.com/office/drawing/2014/main" id="{D05D8CAF-68C5-3149-BDCA-000E3CF3620E}"/>
              </a:ext>
            </a:extLst>
          </p:cNvPr>
          <p:cNvSpPr>
            <a:spLocks noGrp="1"/>
          </p:cNvSpPr>
          <p:nvPr>
            <p:ph sz="half" idx="2"/>
          </p:nvPr>
        </p:nvSpPr>
        <p:spPr/>
        <p:txBody>
          <a:bodyPr/>
          <a:lstStyle/>
          <a:p>
            <a:r>
              <a:rPr lang="en-US" dirty="0"/>
              <a:t>Phenotypic prediction</a:t>
            </a:r>
          </a:p>
          <a:p>
            <a:pPr lvl="1"/>
            <a:r>
              <a:rPr lang="en-US" dirty="0"/>
              <a:t>Real-time or near-real-time calculation needed</a:t>
            </a:r>
          </a:p>
          <a:p>
            <a:pPr lvl="1"/>
            <a:r>
              <a:rPr lang="en-US" dirty="0"/>
              <a:t>Data transfer speeds may be limiting</a:t>
            </a:r>
          </a:p>
          <a:p>
            <a:pPr lvl="1"/>
            <a:r>
              <a:rPr lang="en-US" dirty="0"/>
              <a:t>Information may be siloed on the farm</a:t>
            </a:r>
          </a:p>
          <a:p>
            <a:pPr lvl="1"/>
            <a:r>
              <a:rPr lang="en-US" u="sng" dirty="0">
                <a:solidFill>
                  <a:schemeClr val="tx2"/>
                </a:solidFill>
              </a:rPr>
              <a:t>Collaboration</a:t>
            </a:r>
            <a:r>
              <a:rPr lang="en-US" dirty="0"/>
              <a:t> with industry is critical!</a:t>
            </a:r>
          </a:p>
        </p:txBody>
      </p:sp>
    </p:spTree>
    <p:extLst>
      <p:ext uri="{BB962C8B-B14F-4D97-AF65-F5344CB8AC3E}">
        <p14:creationId xmlns:p14="http://schemas.microsoft.com/office/powerpoint/2010/main" val="118761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FDF04-D6F4-A440-9F1C-76161701C5D7}"/>
              </a:ext>
            </a:extLst>
          </p:cNvPr>
          <p:cNvSpPr>
            <a:spLocks noGrp="1"/>
          </p:cNvSpPr>
          <p:nvPr>
            <p:ph type="title"/>
          </p:nvPr>
        </p:nvSpPr>
        <p:spPr/>
        <p:txBody>
          <a:bodyPr/>
          <a:lstStyle/>
          <a:p>
            <a:r>
              <a:rPr lang="en-US" dirty="0"/>
              <a:t>How does this relate to the Blueprint?</a:t>
            </a:r>
          </a:p>
        </p:txBody>
      </p:sp>
      <p:pic>
        <p:nvPicPr>
          <p:cNvPr id="4" name="Picture 3">
            <a:extLst>
              <a:ext uri="{FF2B5EF4-FFF2-40B4-BE49-F238E27FC236}">
                <a16:creationId xmlns:a16="http://schemas.microsoft.com/office/drawing/2014/main" id="{C29F7EF2-EABE-0E45-8DEC-719680ECE7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3572" y="2123440"/>
            <a:ext cx="2276856" cy="1150807"/>
          </a:xfrm>
          <a:prstGeom prst="rect">
            <a:avLst/>
          </a:prstGeom>
        </p:spPr>
      </p:pic>
      <p:sp>
        <p:nvSpPr>
          <p:cNvPr id="5" name="TextBox 4">
            <a:extLst>
              <a:ext uri="{FF2B5EF4-FFF2-40B4-BE49-F238E27FC236}">
                <a16:creationId xmlns:a16="http://schemas.microsoft.com/office/drawing/2014/main" id="{CD5E0CEB-FD87-E94C-9DC6-62DD283F7924}"/>
              </a:ext>
            </a:extLst>
          </p:cNvPr>
          <p:cNvSpPr txBox="1"/>
          <p:nvPr/>
        </p:nvSpPr>
        <p:spPr>
          <a:xfrm>
            <a:off x="157376" y="775017"/>
            <a:ext cx="3573286" cy="923330"/>
          </a:xfrm>
          <a:prstGeom prst="rect">
            <a:avLst/>
          </a:prstGeom>
          <a:noFill/>
        </p:spPr>
        <p:txBody>
          <a:bodyPr wrap="none" rtlCol="0">
            <a:spAutoFit/>
          </a:bodyPr>
          <a:lstStyle/>
          <a:p>
            <a:r>
              <a:rPr lang="en-US" b="1" dirty="0"/>
              <a:t>Understanding Genome Biology to</a:t>
            </a:r>
          </a:p>
          <a:p>
            <a:r>
              <a:rPr lang="en-US" b="1" dirty="0"/>
              <a:t>Accelerate Genetic Improvement of</a:t>
            </a:r>
          </a:p>
          <a:p>
            <a:r>
              <a:rPr lang="en-US" b="1" dirty="0"/>
              <a:t>Economically Important Traits</a:t>
            </a:r>
          </a:p>
        </p:txBody>
      </p:sp>
      <p:sp>
        <p:nvSpPr>
          <p:cNvPr id="9" name="TextBox 8">
            <a:extLst>
              <a:ext uri="{FF2B5EF4-FFF2-40B4-BE49-F238E27FC236}">
                <a16:creationId xmlns:a16="http://schemas.microsoft.com/office/drawing/2014/main" id="{684A7D61-6479-9842-AE5A-AD831BC6426E}"/>
              </a:ext>
            </a:extLst>
          </p:cNvPr>
          <p:cNvSpPr txBox="1"/>
          <p:nvPr/>
        </p:nvSpPr>
        <p:spPr>
          <a:xfrm>
            <a:off x="5954647" y="1052016"/>
            <a:ext cx="2823593" cy="369332"/>
          </a:xfrm>
          <a:prstGeom prst="rect">
            <a:avLst/>
          </a:prstGeom>
          <a:noFill/>
        </p:spPr>
        <p:txBody>
          <a:bodyPr wrap="none" rtlCol="0">
            <a:spAutoFit/>
          </a:bodyPr>
          <a:lstStyle/>
          <a:p>
            <a:r>
              <a:rPr lang="en-US" b="1" dirty="0"/>
              <a:t>Harnessing the Microbiome</a:t>
            </a:r>
          </a:p>
        </p:txBody>
      </p:sp>
      <p:sp>
        <p:nvSpPr>
          <p:cNvPr id="10" name="TextBox 9">
            <a:extLst>
              <a:ext uri="{FF2B5EF4-FFF2-40B4-BE49-F238E27FC236}">
                <a16:creationId xmlns:a16="http://schemas.microsoft.com/office/drawing/2014/main" id="{ACAFDA1B-7E40-9A49-A0A9-2E44ECB10D8A}"/>
              </a:ext>
            </a:extLst>
          </p:cNvPr>
          <p:cNvSpPr txBox="1"/>
          <p:nvPr/>
        </p:nvSpPr>
        <p:spPr>
          <a:xfrm>
            <a:off x="157376" y="2514179"/>
            <a:ext cx="3068404" cy="369332"/>
          </a:xfrm>
          <a:prstGeom prst="rect">
            <a:avLst/>
          </a:prstGeom>
          <a:noFill/>
        </p:spPr>
        <p:txBody>
          <a:bodyPr wrap="none" rtlCol="0">
            <a:spAutoFit/>
          </a:bodyPr>
          <a:lstStyle/>
          <a:p>
            <a:r>
              <a:rPr lang="en-US" b="1" dirty="0"/>
              <a:t>Applying Precision Technology</a:t>
            </a:r>
          </a:p>
        </p:txBody>
      </p:sp>
      <p:sp>
        <p:nvSpPr>
          <p:cNvPr id="11" name="TextBox 10">
            <a:extLst>
              <a:ext uri="{FF2B5EF4-FFF2-40B4-BE49-F238E27FC236}">
                <a16:creationId xmlns:a16="http://schemas.microsoft.com/office/drawing/2014/main" id="{E498488F-0BEB-5742-8685-5503238635B6}"/>
              </a:ext>
            </a:extLst>
          </p:cNvPr>
          <p:cNvSpPr txBox="1"/>
          <p:nvPr/>
        </p:nvSpPr>
        <p:spPr>
          <a:xfrm>
            <a:off x="5023045" y="4070144"/>
            <a:ext cx="3755195" cy="923330"/>
          </a:xfrm>
          <a:prstGeom prst="rect">
            <a:avLst/>
          </a:prstGeom>
          <a:noFill/>
        </p:spPr>
        <p:txBody>
          <a:bodyPr wrap="none" rtlCol="0">
            <a:spAutoFit/>
          </a:bodyPr>
          <a:lstStyle/>
          <a:p>
            <a:pPr algn="r"/>
            <a:r>
              <a:rPr lang="en-US" b="1" dirty="0"/>
              <a:t>Developing Advanced Genomic Tools,</a:t>
            </a:r>
          </a:p>
          <a:p>
            <a:pPr algn="r"/>
            <a:r>
              <a:rPr lang="en-US" b="1" dirty="0"/>
              <a:t>Technologies, and Resources for</a:t>
            </a:r>
          </a:p>
          <a:p>
            <a:pPr algn="r"/>
            <a:r>
              <a:rPr lang="en-US" b="1" dirty="0"/>
              <a:t>Agricultural Animals</a:t>
            </a:r>
          </a:p>
        </p:txBody>
      </p:sp>
      <p:sp>
        <p:nvSpPr>
          <p:cNvPr id="12" name="TextBox 11">
            <a:extLst>
              <a:ext uri="{FF2B5EF4-FFF2-40B4-BE49-F238E27FC236}">
                <a16:creationId xmlns:a16="http://schemas.microsoft.com/office/drawing/2014/main" id="{B371D47D-DDBD-F541-8415-84A13201C676}"/>
              </a:ext>
            </a:extLst>
          </p:cNvPr>
          <p:cNvSpPr txBox="1"/>
          <p:nvPr/>
        </p:nvSpPr>
        <p:spPr>
          <a:xfrm>
            <a:off x="157376" y="4347143"/>
            <a:ext cx="2372637" cy="369332"/>
          </a:xfrm>
          <a:prstGeom prst="rect">
            <a:avLst/>
          </a:prstGeom>
          <a:noFill/>
        </p:spPr>
        <p:txBody>
          <a:bodyPr wrap="none" rtlCol="0">
            <a:spAutoFit/>
          </a:bodyPr>
          <a:lstStyle/>
          <a:p>
            <a:r>
              <a:rPr lang="en-US" b="1" dirty="0"/>
              <a:t>Creating Big Data Tools</a:t>
            </a:r>
          </a:p>
        </p:txBody>
      </p:sp>
      <p:sp>
        <p:nvSpPr>
          <p:cNvPr id="13" name="TextBox 12">
            <a:extLst>
              <a:ext uri="{FF2B5EF4-FFF2-40B4-BE49-F238E27FC236}">
                <a16:creationId xmlns:a16="http://schemas.microsoft.com/office/drawing/2014/main" id="{4976AB44-7696-B749-A040-4BD0229F865A}"/>
              </a:ext>
            </a:extLst>
          </p:cNvPr>
          <p:cNvSpPr txBox="1"/>
          <p:nvPr/>
        </p:nvSpPr>
        <p:spPr>
          <a:xfrm>
            <a:off x="6633101" y="2283344"/>
            <a:ext cx="2145139" cy="830997"/>
          </a:xfrm>
          <a:prstGeom prst="rect">
            <a:avLst/>
          </a:prstGeom>
          <a:noFill/>
        </p:spPr>
        <p:txBody>
          <a:bodyPr wrap="none" rtlCol="0">
            <a:spAutoFit/>
          </a:bodyPr>
          <a:lstStyle/>
          <a:p>
            <a:pPr algn="r"/>
            <a:r>
              <a:rPr lang="en-US" sz="2400" b="1" dirty="0">
                <a:solidFill>
                  <a:schemeClr val="accent4"/>
                </a:solidFill>
              </a:rPr>
              <a:t>Where is the</a:t>
            </a:r>
            <a:br>
              <a:rPr lang="en-US" sz="2400" b="1" dirty="0">
                <a:solidFill>
                  <a:schemeClr val="accent4"/>
                </a:solidFill>
              </a:rPr>
            </a:br>
            <a:r>
              <a:rPr lang="en-US" sz="2400" b="1" dirty="0">
                <a:solidFill>
                  <a:schemeClr val="accent4"/>
                </a:solidFill>
              </a:rPr>
              <a:t>human capital?</a:t>
            </a:r>
          </a:p>
        </p:txBody>
      </p:sp>
    </p:spTree>
    <p:extLst>
      <p:ext uri="{BB962C8B-B14F-4D97-AF65-F5344CB8AC3E}">
        <p14:creationId xmlns:p14="http://schemas.microsoft.com/office/powerpoint/2010/main" val="205811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sz="half" idx="1"/>
          </p:nvPr>
        </p:nvSpPr>
        <p:spPr/>
        <p:txBody>
          <a:bodyPr/>
          <a:lstStyle/>
          <a:p>
            <a:r>
              <a:rPr lang="en-US" dirty="0"/>
              <a:t>The author was supported by USDA-ARS project 8042-31000-002-00-D, “Improving Dairy Animals by Increasing Accuracy of Genomic Prediction, Evaluating New Traits, and Redefining Selection Goals”.</a:t>
            </a:r>
          </a:p>
          <a:p>
            <a:r>
              <a:rPr lang="en-US" dirty="0"/>
              <a:t>USDA is an equal opportunity provider and employer.</a:t>
            </a:r>
          </a:p>
          <a:p>
            <a:r>
              <a:rPr lang="en-US" dirty="0"/>
              <a:t>Mention of trade names or commercial products in this presentation is solely for the purpose of providing specific information and does not imply recommendation or endorsement by the US Department of Agriculture.</a:t>
            </a:r>
          </a:p>
          <a:p>
            <a:endParaRPr lang="en-US" dirty="0"/>
          </a:p>
        </p:txBody>
      </p:sp>
    </p:spTree>
    <p:extLst>
      <p:ext uri="{BB962C8B-B14F-4D97-AF65-F5344CB8AC3E}">
        <p14:creationId xmlns:p14="http://schemas.microsoft.com/office/powerpoint/2010/main" val="182295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Picture 6" descr="crossbre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628460"/>
            <a:ext cx="9144000" cy="4109201"/>
          </a:xfrm>
          <a:prstGeom prst="rect">
            <a:avLst/>
          </a:prstGeom>
          <a:effectLst/>
        </p:spPr>
      </p:pic>
      <p:sp>
        <p:nvSpPr>
          <p:cNvPr id="8" name="TextBox 7"/>
          <p:cNvSpPr txBox="1"/>
          <p:nvPr/>
        </p:nvSpPr>
        <p:spPr>
          <a:xfrm>
            <a:off x="0" y="3820736"/>
            <a:ext cx="9144000" cy="769441"/>
          </a:xfrm>
          <a:prstGeom prst="rect">
            <a:avLst/>
          </a:prstGeom>
          <a:solidFill>
            <a:srgbClr val="CCFFCC">
              <a:alpha val="35294"/>
            </a:srgbClr>
          </a:solidFill>
          <a:effectLst>
            <a:softEdge rad="127000"/>
          </a:effectLst>
        </p:spPr>
        <p:txBody>
          <a:bodyPr wrap="square" lIns="182880" tIns="137160" rIns="137160" bIns="91440" rtlCol="0">
            <a:spAutoFit/>
          </a:bodyPr>
          <a:lstStyle/>
          <a:p>
            <a:pPr marL="803275">
              <a:lnSpc>
                <a:spcPts val="2200"/>
              </a:lnSpc>
            </a:pPr>
            <a:r>
              <a:rPr lang="en-US" sz="2000" b="1" dirty="0">
                <a:solidFill>
                  <a:srgbClr val="244270"/>
                </a:solidFill>
                <a:cs typeface="Calibri" pitchFamily="34" charset="0"/>
              </a:rPr>
              <a:t>Holstein and Jersey crossbreds graze on American Farm Land Trust’s</a:t>
            </a:r>
          </a:p>
          <a:p>
            <a:pPr marL="803275">
              <a:lnSpc>
                <a:spcPts val="2000"/>
              </a:lnSpc>
              <a:spcAft>
                <a:spcPts val="600"/>
              </a:spcAft>
            </a:pPr>
            <a:r>
              <a:rPr lang="en-US" sz="2000" b="1" dirty="0">
                <a:solidFill>
                  <a:srgbClr val="244270"/>
                </a:solidFill>
                <a:cs typeface="Calibri" pitchFamily="34" charset="0"/>
              </a:rPr>
              <a:t>Cove Mountain Farm in south-central Pennsylvania</a:t>
            </a:r>
          </a:p>
        </p:txBody>
      </p:sp>
      <p:sp>
        <p:nvSpPr>
          <p:cNvPr id="9" name="TextBox 8"/>
          <p:cNvSpPr txBox="1"/>
          <p:nvPr/>
        </p:nvSpPr>
        <p:spPr>
          <a:xfrm>
            <a:off x="3746501" y="2232115"/>
            <a:ext cx="5105400" cy="1405513"/>
          </a:xfrm>
          <a:prstGeom prst="rect">
            <a:avLst/>
          </a:prstGeom>
          <a:solidFill>
            <a:srgbClr val="8AAE72">
              <a:alpha val="40000"/>
            </a:srgbClr>
          </a:solidFill>
          <a:effectLst>
            <a:softEdge rad="317500"/>
          </a:effectLst>
        </p:spPr>
        <p:txBody>
          <a:bodyPr wrap="square" lIns="182880" tIns="137160" rIns="182880" bIns="137160" rtlCol="0">
            <a:spAutoFit/>
          </a:bodyPr>
          <a:lstStyle/>
          <a:p>
            <a:pPr algn="ctr">
              <a:lnSpc>
                <a:spcPts val="42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 web site:</a:t>
            </a:r>
          </a:p>
          <a:p>
            <a:pPr algn="ctr">
              <a:lnSpc>
                <a:spcPts val="44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http</a:t>
            </a:r>
            <a:r>
              <a:rPr lang="en-US" sz="3500" b="1" spc="10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spc="-15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err="1">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aipl.arsusda.gov</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p>
        </p:txBody>
      </p:sp>
      <p:sp>
        <p:nvSpPr>
          <p:cNvPr id="10" name="Rectangle 9"/>
          <p:cNvSpPr/>
          <p:nvPr/>
        </p:nvSpPr>
        <p:spPr>
          <a:xfrm>
            <a:off x="9074" y="4734843"/>
            <a:ext cx="7658099" cy="276999"/>
          </a:xfrm>
          <a:prstGeom prst="rect">
            <a:avLst/>
          </a:prstGeom>
        </p:spPr>
        <p:txBody>
          <a:bodyPr wrap="square">
            <a:spAutoFit/>
          </a:bodyPr>
          <a:lstStyle/>
          <a:p>
            <a:pPr marL="45720"/>
            <a:r>
              <a:rPr lang="en-US" sz="1200" b="1" i="1" dirty="0">
                <a:solidFill>
                  <a:srgbClr val="00523C"/>
                </a:solidFill>
                <a:effectLst/>
                <a:cs typeface="Calibri" pitchFamily="34" charset="0"/>
              </a:rPr>
              <a:t>Source: </a:t>
            </a:r>
            <a:r>
              <a:rPr lang="en-US" sz="1200" b="1" dirty="0">
                <a:effectLst/>
                <a:cs typeface="Calibri" pitchFamily="34" charset="0"/>
              </a:rPr>
              <a:t>ARS Image Gallery, image #K8587-14; photo by Bob Nichols</a:t>
            </a:r>
          </a:p>
        </p:txBody>
      </p:sp>
    </p:spTree>
  </p:cSld>
  <p:clrMapOvr>
    <a:masterClrMapping/>
  </p:clrMapOvr>
</p:sld>
</file>

<file path=ppt/theme/theme1.xml><?xml version="1.0" encoding="utf-8"?>
<a:theme xmlns:a="http://schemas.openxmlformats.org/drawingml/2006/main" name="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19927</TotalTime>
  <Words>440</Words>
  <Application>Microsoft Macintosh PowerPoint</Application>
  <PresentationFormat>On-screen Show (16:9)</PresentationFormat>
  <Paragraphs>67</Paragraphs>
  <Slides>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Symbol</vt:lpstr>
      <vt:lpstr>AIP-2017 Slide Master</vt:lpstr>
      <vt:lpstr>1_AIP-2017 Slide Master</vt:lpstr>
      <vt:lpstr>The New USDA Blueprint for Animal Genome Research 2018–2027: A Quantitative Geneticist’s Perspective</vt:lpstr>
      <vt:lpstr>Genome to Phenome</vt:lpstr>
      <vt:lpstr>What are we actually trying to improve?</vt:lpstr>
      <vt:lpstr>Phenotype is king!</vt:lpstr>
      <vt:lpstr>More traits, more problems?</vt:lpstr>
      <vt:lpstr>Do more data make prediction more difficult? </vt:lpstr>
      <vt:lpstr>How does this relate to the Blueprint?</vt:lpstr>
      <vt:lpstr>Disclaimer</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Hubbard</dc:creator>
  <cp:lastModifiedBy>Cole, John</cp:lastModifiedBy>
  <cp:revision>493</cp:revision>
  <dcterms:created xsi:type="dcterms:W3CDTF">2017-04-14T13:19:57Z</dcterms:created>
  <dcterms:modified xsi:type="dcterms:W3CDTF">2020-01-10T14:16:57Z</dcterms:modified>
</cp:coreProperties>
</file>